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7" name="Shape 1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7AC"/>
          </a:solidFill>
          <a:ln w="12700">
            <a:solidFill>
              <a:srgbClr val="42719B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4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36954" y="110714"/>
            <a:ext cx="3111607" cy="1390754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Click to edit title presentation"/>
          <p:cNvSpPr txBox="1"/>
          <p:nvPr>
            <p:ph type="title" hasCustomPrompt="1"/>
          </p:nvPr>
        </p:nvSpPr>
        <p:spPr>
          <a:xfrm>
            <a:off x="914400" y="1628250"/>
            <a:ext cx="10363200" cy="2549208"/>
          </a:xfrm>
          <a:prstGeom prst="rect">
            <a:avLst/>
          </a:prstGeom>
        </p:spPr>
        <p:txBody>
          <a:bodyPr anchor="b"/>
          <a:lstStyle>
            <a:lvl1pPr algn="ctr">
              <a:defRPr sz="4400">
                <a:solidFill>
                  <a:srgbClr val="FFFFFF"/>
                </a:solidFill>
              </a:defRPr>
            </a:lvl1pPr>
          </a:lstStyle>
          <a:p>
            <a:pPr/>
            <a:r>
              <a:t>Click to edit title presentation</a:t>
            </a:r>
          </a:p>
        </p:txBody>
      </p:sp>
      <p:sp>
        <p:nvSpPr>
          <p:cNvPr id="16" name="Body Level One…"/>
          <p:cNvSpPr txBox="1"/>
          <p:nvPr>
            <p:ph type="body" sz="quarter" idx="1" hasCustomPrompt="1"/>
          </p:nvPr>
        </p:nvSpPr>
        <p:spPr>
          <a:xfrm>
            <a:off x="914400" y="4304241"/>
            <a:ext cx="10363200" cy="50067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800">
                <a:solidFill>
                  <a:srgbClr val="FFFFFF"/>
                </a:solidFill>
              </a:defRPr>
            </a:lvl1pPr>
            <a:lvl2pPr marL="628650" indent="-171450" algn="ctr">
              <a:buFontTx/>
              <a:defRPr sz="1800">
                <a:solidFill>
                  <a:srgbClr val="FFFFFF"/>
                </a:solidFill>
              </a:defRPr>
            </a:lvl2pPr>
            <a:lvl3pPr marL="1120139" indent="-205739" algn="ctr">
              <a:buFontTx/>
              <a:defRPr sz="1800">
                <a:solidFill>
                  <a:srgbClr val="FFFFFF"/>
                </a:solidFill>
              </a:defRPr>
            </a:lvl3pPr>
            <a:lvl4pPr marL="1600200" indent="-228600" algn="ctr">
              <a:buFontTx/>
              <a:defRPr sz="1800">
                <a:solidFill>
                  <a:srgbClr val="FFFFFF"/>
                </a:solidFill>
              </a:defRPr>
            </a:lvl4pPr>
            <a:lvl5pPr marL="2057400" indent="-228600" algn="ctr">
              <a:buFontTx/>
              <a:defRPr sz="1800">
                <a:solidFill>
                  <a:srgbClr val="FFFFFF"/>
                </a:solidFill>
              </a:defRPr>
            </a:lvl5pPr>
          </a:lstStyle>
          <a:p>
            <a:pPr/>
            <a:r>
              <a:t>Click  to edit name of event/conference and date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7" name="Straight Connector 12"/>
          <p:cNvSpPr/>
          <p:nvPr/>
        </p:nvSpPr>
        <p:spPr>
          <a:xfrm>
            <a:off x="4075289" y="4240848"/>
            <a:ext cx="4095045" cy="1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8" name="Text Placeholder 10"/>
          <p:cNvSpPr/>
          <p:nvPr>
            <p:ph type="body" sz="quarter" idx="21" hasCustomPrompt="1"/>
          </p:nvPr>
        </p:nvSpPr>
        <p:spPr>
          <a:xfrm>
            <a:off x="914400" y="5253487"/>
            <a:ext cx="10363200" cy="914401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pPr/>
            <a:r>
              <a:t>Clck To Edit Name Of Speaker</a:t>
            </a:r>
          </a:p>
        </p:txBody>
      </p:sp>
      <p:sp>
        <p:nvSpPr>
          <p:cNvPr id="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" name="Text Placeholder 4"/>
          <p:cNvSpPr/>
          <p:nvPr>
            <p:ph type="body" sz="quarter" idx="21" hasCustomPrompt="1"/>
          </p:nvPr>
        </p:nvSpPr>
        <p:spPr>
          <a:xfrm>
            <a:off x="5729590" y="6425991"/>
            <a:ext cx="6306435" cy="288396"/>
          </a:xfrm>
          <a:prstGeom prst="rect">
            <a:avLst/>
          </a:prstGeom>
        </p:spPr>
        <p:txBody>
          <a:bodyPr/>
          <a:lstStyle>
            <a:lvl1pPr marL="0" indent="0" algn="r" defTabSz="749808">
              <a:spcBef>
                <a:spcPts val="800"/>
              </a:spcBef>
              <a:buSzTx/>
              <a:buFontTx/>
              <a:buNone/>
              <a:defRPr sz="1312">
                <a:solidFill>
                  <a:srgbClr val="FFFFFF"/>
                </a:solidFill>
              </a:defRPr>
            </a:lvl1pPr>
          </a:lstStyle>
          <a:p>
            <a:pPr/>
            <a:r>
              <a:t>ESFRI and EOSC, Slovenia Open Science Day, October 2022</a:t>
            </a:r>
          </a:p>
        </p:txBody>
      </p:sp>
      <p:sp>
        <p:nvSpPr>
          <p:cNvPr id="29" name="Text Placeholder 4"/>
          <p:cNvSpPr/>
          <p:nvPr>
            <p:ph type="body" sz="quarter" idx="22" hasCustomPrompt="1"/>
          </p:nvPr>
        </p:nvSpPr>
        <p:spPr>
          <a:xfrm>
            <a:off x="3999038" y="6111718"/>
            <a:ext cx="8036984" cy="288396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Jana Kolar</a:t>
            </a:r>
          </a:p>
        </p:txBody>
      </p:sp>
      <p:sp>
        <p:nvSpPr>
          <p:cNvPr id="3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742154"/>
            <a:ext cx="1084890" cy="1084891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Rectangle 6"/>
          <p:cNvSpPr/>
          <p:nvPr/>
        </p:nvSpPr>
        <p:spPr>
          <a:xfrm>
            <a:off x="1084889" y="5852400"/>
            <a:ext cx="10951134" cy="861987"/>
          </a:xfrm>
          <a:prstGeom prst="rect">
            <a:avLst/>
          </a:prstGeom>
          <a:solidFill>
            <a:srgbClr val="13A74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Text Placeholder 4"/>
          <p:cNvSpPr/>
          <p:nvPr>
            <p:ph type="body" sz="quarter" idx="21" hasCustomPrompt="1"/>
          </p:nvPr>
        </p:nvSpPr>
        <p:spPr>
          <a:xfrm>
            <a:off x="3999041" y="6425991"/>
            <a:ext cx="8036984" cy="288396"/>
          </a:xfrm>
          <a:prstGeom prst="rect">
            <a:avLst/>
          </a:prstGeom>
        </p:spPr>
        <p:txBody>
          <a:bodyPr/>
          <a:lstStyle>
            <a:lvl1pPr marL="0" indent="0" algn="r" defTabSz="365760">
              <a:spcBef>
                <a:spcPts val="400"/>
              </a:spcBef>
              <a:buSzTx/>
              <a:buFontTx/>
              <a:buNone/>
              <a:defRPr sz="640">
                <a:solidFill>
                  <a:srgbClr val="FFFFFF"/>
                </a:solidFill>
              </a:defRPr>
            </a:lvl1pPr>
          </a:lstStyle>
          <a:p>
            <a:pPr/>
            <a:r>
              <a:t>ESFRI TF on EOSC; 78th Forum Meeting Zoom; 06.12.2021
and date</a:t>
            </a:r>
          </a:p>
        </p:txBody>
      </p:sp>
      <p:sp>
        <p:nvSpPr>
          <p:cNvPr id="42" name="Text Placeholder 4"/>
          <p:cNvSpPr/>
          <p:nvPr>
            <p:ph type="body" sz="quarter" idx="22" hasCustomPrompt="1"/>
          </p:nvPr>
        </p:nvSpPr>
        <p:spPr>
          <a:xfrm>
            <a:off x="3999038" y="6111718"/>
            <a:ext cx="8036984" cy="288396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Mirjam van Daalen</a:t>
            </a:r>
          </a:p>
        </p:txBody>
      </p:sp>
      <p:sp>
        <p:nvSpPr>
          <p:cNvPr id="4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742154"/>
            <a:ext cx="1084890" cy="1084891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Rectangle 6"/>
          <p:cNvSpPr/>
          <p:nvPr/>
        </p:nvSpPr>
        <p:spPr>
          <a:xfrm>
            <a:off x="1084889" y="5852400"/>
            <a:ext cx="10951134" cy="861987"/>
          </a:xfrm>
          <a:prstGeom prst="rect">
            <a:avLst/>
          </a:prstGeom>
          <a:solidFill>
            <a:srgbClr val="DA397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4" name="Text Placeholder 4"/>
          <p:cNvSpPr/>
          <p:nvPr>
            <p:ph type="body" sz="quarter" idx="21" hasCustomPrompt="1"/>
          </p:nvPr>
        </p:nvSpPr>
        <p:spPr>
          <a:xfrm>
            <a:off x="3999041" y="6425991"/>
            <a:ext cx="8036984" cy="288396"/>
          </a:xfrm>
          <a:prstGeom prst="rect">
            <a:avLst/>
          </a:prstGeom>
        </p:spPr>
        <p:txBody>
          <a:bodyPr/>
          <a:lstStyle>
            <a:lvl1pPr marL="0" indent="0" algn="r" defTabSz="365760">
              <a:spcBef>
                <a:spcPts val="400"/>
              </a:spcBef>
              <a:buSzTx/>
              <a:buFontTx/>
              <a:buNone/>
              <a:defRPr sz="640">
                <a:solidFill>
                  <a:srgbClr val="FFFFFF"/>
                </a:solidFill>
              </a:defRPr>
            </a:lvl1pPr>
          </a:lstStyle>
          <a:p>
            <a:pPr/>
            <a:r>
              <a:t>ESFRI TF on EOSC; 78th Forum Meeting Zoom; 06.12.2021
Click to edit name of event/conference and date</a:t>
            </a:r>
          </a:p>
        </p:txBody>
      </p:sp>
      <p:sp>
        <p:nvSpPr>
          <p:cNvPr id="55" name="Text Placeholder 4"/>
          <p:cNvSpPr/>
          <p:nvPr>
            <p:ph type="body" sz="quarter" idx="22" hasCustomPrompt="1"/>
          </p:nvPr>
        </p:nvSpPr>
        <p:spPr>
          <a:xfrm>
            <a:off x="3999038" y="6111718"/>
            <a:ext cx="8036984" cy="288396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Mirjam van Daalen</a:t>
            </a:r>
          </a:p>
        </p:txBody>
      </p:sp>
      <p:sp>
        <p:nvSpPr>
          <p:cNvPr id="5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742154"/>
            <a:ext cx="1084890" cy="1084891"/>
          </a:xfrm>
          <a:prstGeom prst="rect">
            <a:avLst/>
          </a:prstGeom>
          <a:ln w="12700">
            <a:miter lim="400000"/>
          </a:ln>
        </p:spPr>
      </p:pic>
      <p:sp>
        <p:nvSpPr>
          <p:cNvPr id="64" name="Rectangle 6"/>
          <p:cNvSpPr/>
          <p:nvPr/>
        </p:nvSpPr>
        <p:spPr>
          <a:xfrm>
            <a:off x="1084889" y="5852400"/>
            <a:ext cx="10951134" cy="861987"/>
          </a:xfrm>
          <a:prstGeom prst="rect">
            <a:avLst/>
          </a:prstGeom>
          <a:solidFill>
            <a:srgbClr val="8A6BA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7" name="Text Placeholder 4"/>
          <p:cNvSpPr/>
          <p:nvPr>
            <p:ph type="body" sz="quarter" idx="21" hasCustomPrompt="1"/>
          </p:nvPr>
        </p:nvSpPr>
        <p:spPr>
          <a:xfrm>
            <a:off x="3999041" y="6425991"/>
            <a:ext cx="8036984" cy="288396"/>
          </a:xfrm>
          <a:prstGeom prst="rect">
            <a:avLst/>
          </a:prstGeom>
        </p:spPr>
        <p:txBody>
          <a:bodyPr/>
          <a:lstStyle>
            <a:lvl1pPr marL="0" indent="0" algn="r" defTabSz="365760">
              <a:spcBef>
                <a:spcPts val="400"/>
              </a:spcBef>
              <a:buSzTx/>
              <a:buFontTx/>
              <a:buNone/>
              <a:defRPr sz="640">
                <a:solidFill>
                  <a:srgbClr val="FFFFFF"/>
                </a:solidFill>
              </a:defRPr>
            </a:lvl1pPr>
          </a:lstStyle>
          <a:p>
            <a:pPr/>
            <a:r>
              <a:t>ESFRI TF on EOSC; 78th Forum Meeting Zoom; 06.12.2021
lick to edit name of event/conference and date</a:t>
            </a:r>
          </a:p>
        </p:txBody>
      </p:sp>
      <p:sp>
        <p:nvSpPr>
          <p:cNvPr id="68" name="Text Placeholder 4"/>
          <p:cNvSpPr/>
          <p:nvPr>
            <p:ph type="body" sz="quarter" idx="22" hasCustomPrompt="1"/>
          </p:nvPr>
        </p:nvSpPr>
        <p:spPr>
          <a:xfrm>
            <a:off x="3999038" y="6111718"/>
            <a:ext cx="8036984" cy="288396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Mirjam van Daalen</a:t>
            </a: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742154"/>
            <a:ext cx="1084890" cy="1084891"/>
          </a:xfrm>
          <a:prstGeom prst="rect">
            <a:avLst/>
          </a:prstGeom>
          <a:ln w="12700">
            <a:miter lim="400000"/>
          </a:ln>
        </p:spPr>
      </p:pic>
      <p:sp>
        <p:nvSpPr>
          <p:cNvPr id="77" name="Rectangle 6"/>
          <p:cNvSpPr/>
          <p:nvPr/>
        </p:nvSpPr>
        <p:spPr>
          <a:xfrm>
            <a:off x="1084889" y="5852400"/>
            <a:ext cx="10951134" cy="861987"/>
          </a:xfrm>
          <a:prstGeom prst="rect">
            <a:avLst/>
          </a:prstGeom>
          <a:solidFill>
            <a:srgbClr val="F5822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" name="Text Placeholder 4"/>
          <p:cNvSpPr/>
          <p:nvPr>
            <p:ph type="body" sz="quarter" idx="21" hasCustomPrompt="1"/>
          </p:nvPr>
        </p:nvSpPr>
        <p:spPr>
          <a:xfrm>
            <a:off x="3999041" y="6425991"/>
            <a:ext cx="8036984" cy="288396"/>
          </a:xfrm>
          <a:prstGeom prst="rect">
            <a:avLst/>
          </a:prstGeom>
        </p:spPr>
        <p:txBody>
          <a:bodyPr/>
          <a:lstStyle>
            <a:lvl1pPr marL="0" indent="0" algn="r" defTabSz="365760">
              <a:spcBef>
                <a:spcPts val="400"/>
              </a:spcBef>
              <a:buSzTx/>
              <a:buFontTx/>
              <a:buNone/>
              <a:defRPr sz="640">
                <a:solidFill>
                  <a:srgbClr val="FFFFFF"/>
                </a:solidFill>
              </a:defRPr>
            </a:lvl1pPr>
          </a:lstStyle>
          <a:p>
            <a:pPr/>
            <a:r>
              <a:t>ESFRI TF on EOSC; 78th Forum Meeting Zoom; 06.12.2021
lick to edit name of event/conference and date</a:t>
            </a:r>
          </a:p>
        </p:txBody>
      </p:sp>
      <p:sp>
        <p:nvSpPr>
          <p:cNvPr id="81" name="Text Placeholder 4"/>
          <p:cNvSpPr/>
          <p:nvPr>
            <p:ph type="body" sz="quarter" idx="22" hasCustomPrompt="1"/>
          </p:nvPr>
        </p:nvSpPr>
        <p:spPr>
          <a:xfrm>
            <a:off x="3999038" y="6111718"/>
            <a:ext cx="8036984" cy="288396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Mirjam van Daalen</a:t>
            </a:r>
          </a:p>
        </p:txBody>
      </p:sp>
      <p:sp>
        <p:nvSpPr>
          <p:cNvPr id="8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742154"/>
            <a:ext cx="1084890" cy="1084891"/>
          </a:xfrm>
          <a:prstGeom prst="rect">
            <a:avLst/>
          </a:prstGeom>
          <a:ln w="12700">
            <a:miter lim="400000"/>
          </a:ln>
        </p:spPr>
      </p:pic>
      <p:sp>
        <p:nvSpPr>
          <p:cNvPr id="90" name="Rectangle 6"/>
          <p:cNvSpPr/>
          <p:nvPr/>
        </p:nvSpPr>
        <p:spPr>
          <a:xfrm>
            <a:off x="1084889" y="5852400"/>
            <a:ext cx="10951134" cy="861987"/>
          </a:xfrm>
          <a:prstGeom prst="rect">
            <a:avLst/>
          </a:prstGeom>
          <a:solidFill>
            <a:srgbClr val="BBC54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3" name="Text Placeholder 4"/>
          <p:cNvSpPr/>
          <p:nvPr>
            <p:ph type="body" sz="quarter" idx="21" hasCustomPrompt="1"/>
          </p:nvPr>
        </p:nvSpPr>
        <p:spPr>
          <a:xfrm>
            <a:off x="3999041" y="6425991"/>
            <a:ext cx="8036984" cy="288396"/>
          </a:xfrm>
          <a:prstGeom prst="rect">
            <a:avLst/>
          </a:prstGeom>
        </p:spPr>
        <p:txBody>
          <a:bodyPr/>
          <a:lstStyle>
            <a:lvl1pPr marL="0" indent="0" algn="r" defTabSz="365760">
              <a:spcBef>
                <a:spcPts val="400"/>
              </a:spcBef>
              <a:buSzTx/>
              <a:buFontTx/>
              <a:buNone/>
              <a:defRPr sz="640">
                <a:solidFill>
                  <a:srgbClr val="FFFFFF"/>
                </a:solidFill>
              </a:defRPr>
            </a:lvl1pPr>
          </a:lstStyle>
          <a:p>
            <a:pPr/>
            <a:r>
              <a:t>ESFRI TF on EOSC; 78th Forum Meeting Zoom; 06.12.2021
Click to edit name of event/conference and date</a:t>
            </a:r>
          </a:p>
        </p:txBody>
      </p:sp>
      <p:sp>
        <p:nvSpPr>
          <p:cNvPr id="94" name="Text Placeholder 4"/>
          <p:cNvSpPr/>
          <p:nvPr>
            <p:ph type="body" sz="quarter" idx="22" hasCustomPrompt="1"/>
          </p:nvPr>
        </p:nvSpPr>
        <p:spPr>
          <a:xfrm>
            <a:off x="3999038" y="6111718"/>
            <a:ext cx="8036984" cy="288396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Mirjam van Daalen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742154"/>
            <a:ext cx="1084890" cy="1084891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Rectangle 6"/>
          <p:cNvSpPr/>
          <p:nvPr/>
        </p:nvSpPr>
        <p:spPr>
          <a:xfrm>
            <a:off x="1084889" y="5852400"/>
            <a:ext cx="10951134" cy="861987"/>
          </a:xfrm>
          <a:prstGeom prst="rect">
            <a:avLst/>
          </a:prstGeom>
          <a:solidFill>
            <a:srgbClr val="939598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6" name="Text Placeholder 4"/>
          <p:cNvSpPr/>
          <p:nvPr>
            <p:ph type="body" sz="quarter" idx="21" hasCustomPrompt="1"/>
          </p:nvPr>
        </p:nvSpPr>
        <p:spPr>
          <a:xfrm>
            <a:off x="3999041" y="6425991"/>
            <a:ext cx="8036984" cy="288396"/>
          </a:xfrm>
          <a:prstGeom prst="rect">
            <a:avLst/>
          </a:prstGeom>
        </p:spPr>
        <p:txBody>
          <a:bodyPr/>
          <a:lstStyle>
            <a:lvl1pPr marL="0" indent="0" algn="r" defTabSz="365760">
              <a:spcBef>
                <a:spcPts val="400"/>
              </a:spcBef>
              <a:buSzTx/>
              <a:buFontTx/>
              <a:buNone/>
              <a:defRPr sz="640">
                <a:solidFill>
                  <a:srgbClr val="FFFFFF"/>
                </a:solidFill>
              </a:defRPr>
            </a:lvl1pPr>
          </a:lstStyle>
          <a:p>
            <a:pPr/>
            <a:r>
              <a:t>ESFRI TF on EOSC; 78th Forum Meeting Zoom; 06.12.2021
lick to edit name of event/conference and date</a:t>
            </a:r>
          </a:p>
        </p:txBody>
      </p:sp>
      <p:sp>
        <p:nvSpPr>
          <p:cNvPr id="107" name="Text Placeholder 4"/>
          <p:cNvSpPr/>
          <p:nvPr>
            <p:ph type="body" sz="quarter" idx="22" hasCustomPrompt="1"/>
          </p:nvPr>
        </p:nvSpPr>
        <p:spPr>
          <a:xfrm>
            <a:off x="3999038" y="6111718"/>
            <a:ext cx="8036984" cy="288396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Mirjam van Daalen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7293" y="233484"/>
            <a:ext cx="3457998" cy="1545574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Click to edit title style"/>
          <p:cNvSpPr txBox="1"/>
          <p:nvPr>
            <p:ph type="title" hasCustomPrompt="1"/>
          </p:nvPr>
        </p:nvSpPr>
        <p:spPr>
          <a:xfrm>
            <a:off x="914400" y="1727200"/>
            <a:ext cx="10363200" cy="1916858"/>
          </a:xfrm>
          <a:prstGeom prst="rect">
            <a:avLst/>
          </a:prstGeom>
        </p:spPr>
        <p:txBody>
          <a:bodyPr anchor="b"/>
          <a:lstStyle>
            <a:lvl1pPr algn="ctr">
              <a:defRPr sz="4400"/>
            </a:lvl1pPr>
          </a:lstStyle>
          <a:p>
            <a:pPr/>
            <a:r>
              <a:t>Click to edit title style</a:t>
            </a:r>
          </a:p>
        </p:txBody>
      </p:sp>
      <p:sp>
        <p:nvSpPr>
          <p:cNvPr id="117" name="Body Level One…"/>
          <p:cNvSpPr txBox="1"/>
          <p:nvPr>
            <p:ph type="body" sz="quarter" idx="1" hasCustomPrompt="1"/>
          </p:nvPr>
        </p:nvSpPr>
        <p:spPr>
          <a:xfrm>
            <a:off x="914400" y="3770841"/>
            <a:ext cx="10363200" cy="50067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800">
                <a:solidFill>
                  <a:srgbClr val="808080"/>
                </a:solidFill>
              </a:defRPr>
            </a:lvl1pPr>
            <a:lvl2pPr marL="628650" indent="-171450" algn="ctr">
              <a:buFontTx/>
              <a:defRPr sz="1800">
                <a:solidFill>
                  <a:srgbClr val="808080"/>
                </a:solidFill>
              </a:defRPr>
            </a:lvl2pPr>
            <a:lvl3pPr marL="1120139" indent="-205739" algn="ctr">
              <a:buFontTx/>
              <a:defRPr sz="1800">
                <a:solidFill>
                  <a:srgbClr val="808080"/>
                </a:solidFill>
              </a:defRPr>
            </a:lvl3pPr>
            <a:lvl4pPr marL="1600200" indent="-228600" algn="ctr">
              <a:buFontTx/>
              <a:defRPr sz="1800">
                <a:solidFill>
                  <a:srgbClr val="808080"/>
                </a:solidFill>
              </a:defRPr>
            </a:lvl4pPr>
            <a:lvl5pPr marL="2057400" indent="-228600" algn="ctr">
              <a:buFontTx/>
              <a:defRPr sz="1800">
                <a:solidFill>
                  <a:srgbClr val="808080"/>
                </a:solidFill>
              </a:defRPr>
            </a:lvl5pPr>
          </a:lstStyle>
          <a:p>
            <a:pPr/>
            <a:r>
              <a:t>Click  to edit name of event/conference and date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8" name="Straight Connector 12"/>
          <p:cNvSpPr/>
          <p:nvPr/>
        </p:nvSpPr>
        <p:spPr>
          <a:xfrm>
            <a:off x="4075289" y="3707448"/>
            <a:ext cx="4095045" cy="1"/>
          </a:xfrm>
          <a:prstGeom prst="line">
            <a:avLst/>
          </a:prstGeom>
          <a:ln w="28575">
            <a:solidFill>
              <a:srgbClr val="0067AC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19" name="Text Placeholder 10"/>
          <p:cNvSpPr/>
          <p:nvPr>
            <p:ph type="body" sz="quarter" idx="21" hasCustomPrompt="1"/>
          </p:nvPr>
        </p:nvSpPr>
        <p:spPr>
          <a:xfrm>
            <a:off x="914400" y="4948687"/>
            <a:ext cx="10363200" cy="914401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000">
                <a:solidFill>
                  <a:srgbClr val="0067AC"/>
                </a:solidFill>
              </a:defRPr>
            </a:lvl1pPr>
          </a:lstStyle>
          <a:p>
            <a:pPr/>
            <a:r>
              <a:t>Clck To Edit Name Of Speaker</a:t>
            </a:r>
          </a:p>
        </p:txBody>
      </p:sp>
      <p:sp>
        <p:nvSpPr>
          <p:cNvPr id="1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742154"/>
            <a:ext cx="1084890" cy="108489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angle 6"/>
          <p:cNvSpPr/>
          <p:nvPr/>
        </p:nvSpPr>
        <p:spPr>
          <a:xfrm>
            <a:off x="1084889" y="5852400"/>
            <a:ext cx="10951134" cy="861987"/>
          </a:xfrm>
          <a:prstGeom prst="rect">
            <a:avLst/>
          </a:prstGeom>
          <a:solidFill>
            <a:srgbClr val="0067A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" name="Title Text"/>
          <p:cNvSpPr txBox="1"/>
          <p:nvPr>
            <p:ph type="title"/>
          </p:nvPr>
        </p:nvSpPr>
        <p:spPr>
          <a:xfrm>
            <a:off x="767645" y="139845"/>
            <a:ext cx="10586157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767645" y="1600343"/>
            <a:ext cx="10586157" cy="4117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000" u="none">
          <a:solidFill>
            <a:srgbClr val="0067AC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000" u="none">
          <a:solidFill>
            <a:srgbClr val="0067AC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000" u="none">
          <a:solidFill>
            <a:srgbClr val="0067AC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000" u="none">
          <a:solidFill>
            <a:srgbClr val="0067AC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000" u="none">
          <a:solidFill>
            <a:srgbClr val="0067AC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000" u="none">
          <a:solidFill>
            <a:srgbClr val="0067AC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000" u="none">
          <a:solidFill>
            <a:srgbClr val="0067AC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000" u="none">
          <a:solidFill>
            <a:srgbClr val="0067AC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000" u="none">
          <a:solidFill>
            <a:srgbClr val="0067AC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40404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40404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40404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40404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40404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40404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40404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40404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40404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le 6"/>
          <p:cNvSpPr txBox="1"/>
          <p:nvPr>
            <p:ph type="title"/>
          </p:nvPr>
        </p:nvSpPr>
        <p:spPr>
          <a:xfrm>
            <a:off x="914400" y="1628250"/>
            <a:ext cx="10363200" cy="2549209"/>
          </a:xfrm>
          <a:prstGeom prst="rect">
            <a:avLst/>
          </a:prstGeom>
        </p:spPr>
        <p:txBody>
          <a:bodyPr/>
          <a:lstStyle/>
          <a:p>
            <a:pPr/>
            <a:r>
              <a:t>The European research infrastructure ecosystem and EOSC</a:t>
            </a:r>
          </a:p>
        </p:txBody>
      </p:sp>
      <p:sp>
        <p:nvSpPr>
          <p:cNvPr id="130" name="Content Placeholder 7"/>
          <p:cNvSpPr txBox="1"/>
          <p:nvPr>
            <p:ph type="body" sz="quarter" idx="1"/>
          </p:nvPr>
        </p:nvSpPr>
        <p:spPr>
          <a:xfrm>
            <a:off x="3562350" y="4304239"/>
            <a:ext cx="5143500" cy="667810"/>
          </a:xfrm>
          <a:prstGeom prst="rect">
            <a:avLst/>
          </a:prstGeom>
        </p:spPr>
        <p:txBody>
          <a:bodyPr/>
          <a:lstStyle/>
          <a:p>
            <a:pPr/>
            <a:r>
              <a:t>19 October </a:t>
            </a:r>
            <a:r>
              <a:t>2023, Vienna</a:t>
            </a:r>
          </a:p>
        </p:txBody>
      </p:sp>
      <p:sp>
        <p:nvSpPr>
          <p:cNvPr id="131" name="Text Placeholder 8"/>
          <p:cNvSpPr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Elena Hoffert</a:t>
            </a:r>
          </a:p>
          <a:p>
            <a:pPr/>
            <a:r>
              <a:t>ESFRI EB member, French delegate to ESFRI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itle 1"/>
          <p:cNvSpPr txBox="1"/>
          <p:nvPr>
            <p:ph type="title"/>
          </p:nvPr>
        </p:nvSpPr>
        <p:spPr>
          <a:xfrm>
            <a:off x="387613" y="17976"/>
            <a:ext cx="11383210" cy="1325563"/>
          </a:xfrm>
          <a:prstGeom prst="rect">
            <a:avLst/>
          </a:prstGeom>
        </p:spPr>
        <p:txBody>
          <a:bodyPr/>
          <a:lstStyle/>
          <a:p>
            <a:pPr/>
            <a:r>
              <a:t>ESFRI – </a:t>
            </a:r>
            <a:r>
              <a:t>RI policy coordination</a:t>
            </a:r>
          </a:p>
        </p:txBody>
      </p:sp>
      <p:pic>
        <p:nvPicPr>
          <p:cNvPr id="134" name="Picture 10" descr="Picture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13972" y="1252209"/>
            <a:ext cx="2959778" cy="135238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Picture 12" descr="Picture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24832" y="4358682"/>
            <a:ext cx="2948920" cy="142343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Picture 14" descr="Picture 1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24832" y="2697578"/>
            <a:ext cx="2948918" cy="1569661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TextBox 15"/>
          <p:cNvSpPr txBox="1"/>
          <p:nvPr/>
        </p:nvSpPr>
        <p:spPr>
          <a:xfrm>
            <a:off x="4437520" y="1328233"/>
            <a:ext cx="5296584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Landscape analysis - Since 2016, it provides an overview of the European RI ecosystem.</a:t>
            </a:r>
          </a:p>
        </p:txBody>
      </p:sp>
      <p:sp>
        <p:nvSpPr>
          <p:cNvPr id="138" name="TextBox 16"/>
          <p:cNvSpPr txBox="1"/>
          <p:nvPr/>
        </p:nvSpPr>
        <p:spPr>
          <a:xfrm>
            <a:off x="4437520" y="2614418"/>
            <a:ext cx="5296584" cy="156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ESFRI Roadmap - a strategic document that identifies and prioritizes major research infrastructures of pan-European importance. </a:t>
            </a:r>
          </a:p>
        </p:txBody>
      </p:sp>
      <p:sp>
        <p:nvSpPr>
          <p:cNvPr id="139" name="TextBox 17"/>
          <p:cNvSpPr txBox="1"/>
          <p:nvPr/>
        </p:nvSpPr>
        <p:spPr>
          <a:xfrm>
            <a:off x="4437520" y="4588042"/>
            <a:ext cx="5296584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ESFRI monitoring - guaranteeing the excellence of the Landmark label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itle 1"/>
          <p:cNvSpPr txBox="1"/>
          <p:nvPr>
            <p:ph type="title"/>
          </p:nvPr>
        </p:nvSpPr>
        <p:spPr>
          <a:xfrm>
            <a:off x="767644" y="139846"/>
            <a:ext cx="10586158" cy="1325563"/>
          </a:xfrm>
          <a:prstGeom prst="rect">
            <a:avLst/>
          </a:prstGeom>
        </p:spPr>
        <p:txBody>
          <a:bodyPr/>
          <a:lstStyle/>
          <a:p>
            <a:pPr/>
            <a:r>
              <a:t>ESFRI – EOSC task force</a:t>
            </a:r>
          </a:p>
        </p:txBody>
      </p:sp>
      <p:grpSp>
        <p:nvGrpSpPr>
          <p:cNvPr id="144" name="Rounded Rectangle 7"/>
          <p:cNvGrpSpPr/>
          <p:nvPr/>
        </p:nvGrpSpPr>
        <p:grpSpPr>
          <a:xfrm>
            <a:off x="2485374" y="1351783"/>
            <a:ext cx="2519237" cy="1325564"/>
            <a:chOff x="0" y="0"/>
            <a:chExt cx="2519235" cy="1325562"/>
          </a:xfrm>
        </p:grpSpPr>
        <p:sp>
          <p:nvSpPr>
            <p:cNvPr id="142" name="Rounded Rectangle"/>
            <p:cNvSpPr/>
            <p:nvPr/>
          </p:nvSpPr>
          <p:spPr>
            <a:xfrm>
              <a:off x="0" y="0"/>
              <a:ext cx="2519236" cy="132556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3" name="Data Providers…"/>
            <p:cNvSpPr txBox="1"/>
            <p:nvPr/>
          </p:nvSpPr>
          <p:spPr>
            <a:xfrm>
              <a:off x="116778" y="242411"/>
              <a:ext cx="2285680" cy="840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b="1" sz="2800">
                  <a:solidFill>
                    <a:srgbClr val="FFFFFF"/>
                  </a:solidFill>
                </a:defRPr>
              </a:pPr>
              <a:r>
                <a:t>Data Providers</a:t>
              </a:r>
            </a:p>
            <a:p>
              <a:pPr algn="ctr">
                <a:defRPr sz="2000">
                  <a:solidFill>
                    <a:srgbClr val="FFFFFF"/>
                  </a:solidFill>
                </a:defRPr>
              </a:pPr>
              <a:r>
                <a:t>RIs, RPOs</a:t>
              </a:r>
            </a:p>
          </p:txBody>
        </p:sp>
      </p:grpSp>
      <p:sp>
        <p:nvSpPr>
          <p:cNvPr id="145" name="TextBox 8"/>
          <p:cNvSpPr txBox="1"/>
          <p:nvPr/>
        </p:nvSpPr>
        <p:spPr>
          <a:xfrm>
            <a:off x="5553995" y="3244025"/>
            <a:ext cx="1086629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3600">
                <a:solidFill>
                  <a:srgbClr val="FFFFFF"/>
                </a:solidFill>
              </a:defRPr>
            </a:lvl1pPr>
          </a:lstStyle>
          <a:p>
            <a:pPr/>
            <a:r>
              <a:t>EOSC</a:t>
            </a:r>
          </a:p>
        </p:txBody>
      </p:sp>
      <p:grpSp>
        <p:nvGrpSpPr>
          <p:cNvPr id="148" name="Rounded Rectangle 9"/>
          <p:cNvGrpSpPr/>
          <p:nvPr/>
        </p:nvGrpSpPr>
        <p:grpSpPr>
          <a:xfrm>
            <a:off x="500775" y="3057823"/>
            <a:ext cx="2519236" cy="1325564"/>
            <a:chOff x="0" y="0"/>
            <a:chExt cx="2519235" cy="1325562"/>
          </a:xfrm>
        </p:grpSpPr>
        <p:sp>
          <p:nvSpPr>
            <p:cNvPr id="146" name="Rounded Rectangle"/>
            <p:cNvSpPr/>
            <p:nvPr/>
          </p:nvSpPr>
          <p:spPr>
            <a:xfrm>
              <a:off x="0" y="0"/>
              <a:ext cx="2519236" cy="132556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8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7" name="Researchers"/>
            <p:cNvSpPr txBox="1"/>
            <p:nvPr/>
          </p:nvSpPr>
          <p:spPr>
            <a:xfrm>
              <a:off x="116778" y="394811"/>
              <a:ext cx="2285680" cy="535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800">
                  <a:solidFill>
                    <a:srgbClr val="FFFFFF"/>
                  </a:solidFill>
                </a:defRPr>
              </a:lvl1pPr>
            </a:lstStyle>
            <a:p>
              <a:pPr/>
              <a:r>
                <a:t>Researchers</a:t>
              </a:r>
            </a:p>
          </p:txBody>
        </p:sp>
      </p:grpSp>
      <p:grpSp>
        <p:nvGrpSpPr>
          <p:cNvPr id="151" name="Rounded Rectangle 10"/>
          <p:cNvGrpSpPr/>
          <p:nvPr/>
        </p:nvGrpSpPr>
        <p:grpSpPr>
          <a:xfrm>
            <a:off x="6528558" y="1368776"/>
            <a:ext cx="2519237" cy="1325564"/>
            <a:chOff x="0" y="0"/>
            <a:chExt cx="2519235" cy="1325562"/>
          </a:xfrm>
        </p:grpSpPr>
        <p:sp>
          <p:nvSpPr>
            <p:cNvPr id="149" name="Rounded Rectangle"/>
            <p:cNvSpPr/>
            <p:nvPr/>
          </p:nvSpPr>
          <p:spPr>
            <a:xfrm>
              <a:off x="0" y="0"/>
              <a:ext cx="2519236" cy="132556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8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0" name="e-RIs"/>
            <p:cNvSpPr txBox="1"/>
            <p:nvPr/>
          </p:nvSpPr>
          <p:spPr>
            <a:xfrm>
              <a:off x="116778" y="394811"/>
              <a:ext cx="2285680" cy="535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800">
                  <a:solidFill>
                    <a:srgbClr val="FFFFFF"/>
                  </a:solidFill>
                </a:defRPr>
              </a:lvl1pPr>
            </a:lstStyle>
            <a:p>
              <a:pPr/>
              <a:r>
                <a:t>e-RIs</a:t>
              </a:r>
            </a:p>
          </p:txBody>
        </p:sp>
      </p:grpSp>
      <p:grpSp>
        <p:nvGrpSpPr>
          <p:cNvPr id="154" name="Rounded Rectangle 11"/>
          <p:cNvGrpSpPr/>
          <p:nvPr/>
        </p:nvGrpSpPr>
        <p:grpSpPr>
          <a:xfrm>
            <a:off x="8629774" y="2904407"/>
            <a:ext cx="2724027" cy="1667593"/>
            <a:chOff x="0" y="0"/>
            <a:chExt cx="2724026" cy="1667592"/>
          </a:xfrm>
        </p:grpSpPr>
        <p:sp>
          <p:nvSpPr>
            <p:cNvPr id="152" name="Rounded Rectangle"/>
            <p:cNvSpPr/>
            <p:nvPr/>
          </p:nvSpPr>
          <p:spPr>
            <a:xfrm>
              <a:off x="0" y="0"/>
              <a:ext cx="2724027" cy="1667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3" name="Policy Makers, funders…"/>
            <p:cNvSpPr txBox="1"/>
            <p:nvPr/>
          </p:nvSpPr>
          <p:spPr>
            <a:xfrm>
              <a:off x="133474" y="38776"/>
              <a:ext cx="2457079" cy="1590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b="1" sz="2800">
                  <a:solidFill>
                    <a:srgbClr val="FFFFFF"/>
                  </a:solidFill>
                </a:defRPr>
              </a:pPr>
              <a:r>
                <a:t>Policy Makers, funders</a:t>
              </a:r>
            </a:p>
            <a:p>
              <a:pPr algn="ctr">
                <a:defRPr sz="2000">
                  <a:solidFill>
                    <a:srgbClr val="FFFFFF"/>
                  </a:solidFill>
                </a:defRPr>
              </a:pPr>
              <a:r>
                <a:t>EC, ESFRI, EOSC ST, e-IRG… </a:t>
              </a:r>
            </a:p>
          </p:txBody>
        </p:sp>
      </p:grpSp>
      <p:grpSp>
        <p:nvGrpSpPr>
          <p:cNvPr id="157" name="Rounded Rectangle 12"/>
          <p:cNvGrpSpPr/>
          <p:nvPr/>
        </p:nvGrpSpPr>
        <p:grpSpPr>
          <a:xfrm>
            <a:off x="3020011" y="4350623"/>
            <a:ext cx="2519236" cy="1325564"/>
            <a:chOff x="0" y="0"/>
            <a:chExt cx="2519235" cy="1325562"/>
          </a:xfrm>
        </p:grpSpPr>
        <p:sp>
          <p:nvSpPr>
            <p:cNvPr id="155" name="Rounded Rectangle"/>
            <p:cNvSpPr/>
            <p:nvPr/>
          </p:nvSpPr>
          <p:spPr>
            <a:xfrm>
              <a:off x="0" y="0"/>
              <a:ext cx="2519236" cy="132556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8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6" name="Users"/>
            <p:cNvSpPr txBox="1"/>
            <p:nvPr/>
          </p:nvSpPr>
          <p:spPr>
            <a:xfrm>
              <a:off x="116778" y="394811"/>
              <a:ext cx="2285680" cy="535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800">
                  <a:solidFill>
                    <a:srgbClr val="FFFFFF"/>
                  </a:solidFill>
                </a:defRPr>
              </a:lvl1pPr>
            </a:lstStyle>
            <a:p>
              <a:pPr/>
              <a:r>
                <a:t>Users</a:t>
              </a:r>
            </a:p>
          </p:txBody>
        </p:sp>
      </p:grpSp>
      <p:grpSp>
        <p:nvGrpSpPr>
          <p:cNvPr id="160" name="Rounded Rectangle 15"/>
          <p:cNvGrpSpPr/>
          <p:nvPr/>
        </p:nvGrpSpPr>
        <p:grpSpPr>
          <a:xfrm>
            <a:off x="5803577" y="4383385"/>
            <a:ext cx="2519237" cy="1325564"/>
            <a:chOff x="0" y="0"/>
            <a:chExt cx="2519235" cy="1325562"/>
          </a:xfrm>
        </p:grpSpPr>
        <p:sp>
          <p:nvSpPr>
            <p:cNvPr id="158" name="Rounded Rectangle"/>
            <p:cNvSpPr/>
            <p:nvPr/>
          </p:nvSpPr>
          <p:spPr>
            <a:xfrm>
              <a:off x="0" y="0"/>
              <a:ext cx="2519236" cy="132556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8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9" name="Service providers"/>
            <p:cNvSpPr txBox="1"/>
            <p:nvPr/>
          </p:nvSpPr>
          <p:spPr>
            <a:xfrm>
              <a:off x="116778" y="172561"/>
              <a:ext cx="2285680" cy="980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8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Service providers</a:t>
              </a:r>
            </a:p>
          </p:txBody>
        </p:sp>
      </p:grpSp>
      <p:pic>
        <p:nvPicPr>
          <p:cNvPr id="161" name="Content Placeholder 6" descr="Content Placeholder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22553" y="1638125"/>
            <a:ext cx="3375281" cy="3375282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extBox 19"/>
          <p:cNvSpPr txBox="1"/>
          <p:nvPr/>
        </p:nvSpPr>
        <p:spPr>
          <a:xfrm>
            <a:off x="5398828" y="3252311"/>
            <a:ext cx="1086630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3600">
                <a:solidFill>
                  <a:srgbClr val="FFFFFF"/>
                </a:solidFill>
              </a:defRPr>
            </a:lvl1pPr>
          </a:lstStyle>
          <a:p>
            <a:pPr/>
            <a:r>
              <a:t>EOSC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itle 1"/>
          <p:cNvSpPr txBox="1"/>
          <p:nvPr>
            <p:ph type="title"/>
          </p:nvPr>
        </p:nvSpPr>
        <p:spPr>
          <a:xfrm>
            <a:off x="767644" y="139846"/>
            <a:ext cx="10586158" cy="1325563"/>
          </a:xfrm>
          <a:prstGeom prst="rect">
            <a:avLst/>
          </a:prstGeom>
        </p:spPr>
        <p:txBody>
          <a:bodyPr/>
          <a:lstStyle/>
          <a:p>
            <a:pPr/>
            <a:r>
              <a:t>Priorities of the ESFRI-EOSC TF</a:t>
            </a:r>
          </a:p>
        </p:txBody>
      </p:sp>
      <p:sp>
        <p:nvSpPr>
          <p:cNvPr id="165" name="Content Placeholder 2"/>
          <p:cNvSpPr txBox="1"/>
          <p:nvPr>
            <p:ph type="body" idx="1"/>
          </p:nvPr>
        </p:nvSpPr>
        <p:spPr>
          <a:xfrm>
            <a:off x="767644" y="1600343"/>
            <a:ext cx="10586158" cy="411712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ts val="300"/>
              </a:spcBef>
              <a:defRPr b="1"/>
            </a:pPr>
            <a:r>
              <a:t>Help reduce fragmentation of the research data landscape</a:t>
            </a:r>
            <a:r>
              <a:rPr b="0"/>
              <a:t> in Europe by stimulating the connection of </a:t>
            </a:r>
            <a:r>
              <a:t>ESFRI RIs and ERICs to the EOSC federation</a:t>
            </a:r>
            <a:r>
              <a:rPr b="0"/>
              <a:t>;</a:t>
            </a:r>
            <a:endParaRPr b="0"/>
          </a:p>
          <a:p>
            <a:pPr algn="just">
              <a:spcBef>
                <a:spcPts val="300"/>
              </a:spcBef>
              <a:defRPr b="1"/>
            </a:pPr>
            <a:r>
              <a:t>Assist in increasing FAIR research data productivity </a:t>
            </a:r>
            <a:r>
              <a:rPr b="0"/>
              <a:t>in Europe</a:t>
            </a:r>
            <a:endParaRPr b="0"/>
          </a:p>
          <a:p>
            <a:pPr lvl="1" marL="685800" indent="-228600" algn="just">
              <a:spcBef>
                <a:spcPts val="300"/>
              </a:spcBef>
            </a:pPr>
            <a:r>
              <a:t>effective and coherent approaches to FAIRification</a:t>
            </a:r>
            <a:endParaRPr sz="2400"/>
          </a:p>
          <a:p>
            <a:pPr lvl="1" marL="685800" indent="-228600" algn="just">
              <a:spcBef>
                <a:spcPts val="300"/>
              </a:spcBef>
            </a:pPr>
            <a:r>
              <a:t>preservation and curation of research data acquired and shared through ESFRI RIs and the EOSC federation; </a:t>
            </a:r>
            <a:endParaRPr sz="2400"/>
          </a:p>
          <a:p>
            <a:pPr lvl="1" marL="685800" indent="-228600" algn="just">
              <a:spcBef>
                <a:spcPts val="300"/>
              </a:spcBef>
            </a:pPr>
            <a:r>
              <a:t>coordinated approaches to the cross-domain deployment of common tools for depositing, curating and analysing FAIR research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itre 1"/>
          <p:cNvSpPr txBox="1"/>
          <p:nvPr>
            <p:ph type="title"/>
          </p:nvPr>
        </p:nvSpPr>
        <p:spPr>
          <a:xfrm>
            <a:off x="767645" y="758107"/>
            <a:ext cx="10884425" cy="1325564"/>
          </a:xfrm>
          <a:prstGeom prst="rect">
            <a:avLst/>
          </a:prstGeom>
        </p:spPr>
        <p:txBody>
          <a:bodyPr/>
          <a:lstStyle/>
          <a:p>
            <a:pPr algn="ctr" defTabSz="704087">
              <a:defRPr sz="2772"/>
            </a:pPr>
            <a:r>
              <a:t>Need to take into account the requirements of RIs as key stakeholders in EOSC and maximise their impact on EOSC</a:t>
            </a:r>
            <a:br/>
          </a:p>
        </p:txBody>
      </p:sp>
      <p:sp>
        <p:nvSpPr>
          <p:cNvPr id="168" name="Espace réservé du contenu 2"/>
          <p:cNvSpPr txBox="1"/>
          <p:nvPr>
            <p:ph type="body" sz="half" idx="1"/>
          </p:nvPr>
        </p:nvSpPr>
        <p:spPr>
          <a:xfrm>
            <a:off x="767644" y="2083669"/>
            <a:ext cx="10586158" cy="2841028"/>
          </a:xfrm>
          <a:prstGeom prst="rect">
            <a:avLst/>
          </a:prstGeom>
        </p:spPr>
        <p:txBody>
          <a:bodyPr/>
          <a:lstStyle/>
          <a:p>
            <a:pPr/>
            <a:r>
              <a:t>Raise awareness about the upcoming deployment of the EOSC EU node among RIs, including technical and governance aspects, and to stimulate the connection of Ris to the EOSC federation.</a:t>
            </a:r>
          </a:p>
          <a:p>
            <a:pPr/>
            <a:r>
              <a:t>Highlight the added value of EOSC to Ris in terms of economy of scale for provision of services to Ris and any other cross-cutting elements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itre 1"/>
          <p:cNvSpPr txBox="1"/>
          <p:nvPr>
            <p:ph type="title"/>
          </p:nvPr>
        </p:nvSpPr>
        <p:spPr>
          <a:xfrm>
            <a:off x="767644" y="139846"/>
            <a:ext cx="10586158" cy="1325563"/>
          </a:xfrm>
          <a:prstGeom prst="rect">
            <a:avLst/>
          </a:prstGeom>
        </p:spPr>
        <p:txBody>
          <a:bodyPr/>
          <a:lstStyle/>
          <a:p>
            <a:pPr/>
            <a:r>
              <a:t>High-quality data needs to populate EOSC</a:t>
            </a:r>
          </a:p>
        </p:txBody>
      </p:sp>
      <p:sp>
        <p:nvSpPr>
          <p:cNvPr id="171" name="Espace réservé du contenu 2"/>
          <p:cNvSpPr txBox="1"/>
          <p:nvPr>
            <p:ph type="body" idx="1"/>
          </p:nvPr>
        </p:nvSpPr>
        <p:spPr>
          <a:xfrm>
            <a:off x="767644" y="1201783"/>
            <a:ext cx="10586158" cy="451568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1000"/>
              </a:lnSpc>
              <a:defRPr sz="2500"/>
            </a:pPr>
            <a:r>
              <a:t>RIs have already some good practices able to come up with such high-quality data, RIs and their users have a process of quality assessment.</a:t>
            </a:r>
          </a:p>
          <a:p>
            <a:pPr>
              <a:lnSpc>
                <a:spcPct val="81000"/>
              </a:lnSpc>
              <a:defRPr sz="2500"/>
            </a:pPr>
            <a:r>
              <a:t>Identification of good practices and major obstacles for the broader uptake of FAIR management practices at RIs.</a:t>
            </a:r>
          </a:p>
          <a:p>
            <a:pPr>
              <a:lnSpc>
                <a:spcPct val="81000"/>
              </a:lnSpc>
              <a:defRPr sz="2500"/>
            </a:pPr>
            <a:r>
              <a:t>Assess the readiness of RIs for the generation of machine actionable FAIR data sets and to examine the prospects for AI/ML data analysis enabled by EOSC.</a:t>
            </a:r>
          </a:p>
          <a:p>
            <a:pPr>
              <a:lnSpc>
                <a:spcPct val="81000"/>
              </a:lnSpc>
              <a:defRPr sz="2500"/>
            </a:pPr>
            <a:r>
              <a:t>Support and stimulate the broader adoption of FAIR data management in the context of EOSC and ensure that all disciplines and thematic areas connect and benefit from the EOSC federation.</a:t>
            </a:r>
          </a:p>
          <a:p>
            <a:pPr>
              <a:lnSpc>
                <a:spcPct val="81000"/>
              </a:lnSpc>
              <a:defRPr sz="2500"/>
            </a:pPr>
            <a:r>
              <a:t>Support to skills development for data stewards and specific training of RI staff, including the (existing or planned) Competence centres.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itre 1"/>
          <p:cNvSpPr txBox="1"/>
          <p:nvPr>
            <p:ph type="title"/>
          </p:nvPr>
        </p:nvSpPr>
        <p:spPr>
          <a:xfrm>
            <a:off x="767644" y="139846"/>
            <a:ext cx="10586158" cy="1325563"/>
          </a:xfrm>
          <a:prstGeom prst="rect">
            <a:avLst/>
          </a:prstGeom>
        </p:spPr>
        <p:txBody>
          <a:bodyPr/>
          <a:lstStyle/>
          <a:p>
            <a:pPr/>
            <a:r>
              <a:t>Aspects importants for RIs:</a:t>
            </a:r>
          </a:p>
        </p:txBody>
      </p:sp>
      <p:sp>
        <p:nvSpPr>
          <p:cNvPr id="174" name="Espace réservé du contenu 2"/>
          <p:cNvSpPr txBox="1"/>
          <p:nvPr>
            <p:ph type="body" idx="1"/>
          </p:nvPr>
        </p:nvSpPr>
        <p:spPr>
          <a:xfrm>
            <a:off x="767644" y="1339086"/>
            <a:ext cx="10586158" cy="4117121"/>
          </a:xfrm>
          <a:prstGeom prst="rect">
            <a:avLst/>
          </a:prstGeom>
        </p:spPr>
        <p:txBody>
          <a:bodyPr/>
          <a:lstStyle/>
          <a:p>
            <a:pPr marL="226313" indent="-226313" defTabSz="905255">
              <a:spcBef>
                <a:spcPts val="900"/>
              </a:spcBef>
              <a:defRPr sz="2772"/>
            </a:pPr>
            <a:r>
              <a:t>Visibility of RIs as a data provider from different communities, expertise and training of the skilled staff</a:t>
            </a:r>
          </a:p>
          <a:p>
            <a:pPr marL="226313" indent="-226313" defTabSz="905255">
              <a:spcBef>
                <a:spcPts val="900"/>
              </a:spcBef>
              <a:defRPr sz="2772"/>
            </a:pPr>
            <a:r>
              <a:t>Great value of cluster projects (EOSC-life, ENVRI, ESCAPE, PANOSC, SSHOC)</a:t>
            </a:r>
          </a:p>
          <a:p>
            <a:pPr marL="226313" indent="-226313" defTabSz="905255">
              <a:spcBef>
                <a:spcPts val="900"/>
              </a:spcBef>
              <a:defRPr sz="2772"/>
            </a:pPr>
            <a:r>
              <a:t>Next steps: services and processes in the EOSC EU node. The RIs participating in EOSC are shaping the way the research should be done tomorrow</a:t>
            </a:r>
          </a:p>
          <a:p>
            <a:pPr marL="226313" indent="-226313" defTabSz="905255">
              <a:spcBef>
                <a:spcPts val="900"/>
              </a:spcBef>
              <a:defRPr sz="2772"/>
            </a:pPr>
            <a:r>
              <a:t> AI and EOSC for RIs</a:t>
            </a:r>
          </a:p>
          <a:p>
            <a:pPr marL="226313" indent="-226313" defTabSz="905255">
              <a:spcBef>
                <a:spcPts val="900"/>
              </a:spcBef>
              <a:defRPr sz="2772"/>
            </a:pPr>
            <a:r>
              <a:t>Response to the needs of RIs, even smaller ones at national levels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itre 1"/>
          <p:cNvSpPr txBox="1"/>
          <p:nvPr>
            <p:ph type="title"/>
          </p:nvPr>
        </p:nvSpPr>
        <p:spPr>
          <a:xfrm>
            <a:off x="388822" y="0"/>
            <a:ext cx="11341625" cy="1325563"/>
          </a:xfrm>
          <a:prstGeom prst="rect">
            <a:avLst/>
          </a:prstGeom>
        </p:spPr>
        <p:txBody>
          <a:bodyPr/>
          <a:lstStyle/>
          <a:p>
            <a:pPr/>
            <a:r>
              <a:t>Need to continue to foster the involvement of RIs:</a:t>
            </a:r>
          </a:p>
        </p:txBody>
      </p:sp>
      <p:sp>
        <p:nvSpPr>
          <p:cNvPr id="177" name="Espace réservé du contenu 2"/>
          <p:cNvSpPr txBox="1"/>
          <p:nvPr>
            <p:ph type="body" idx="1"/>
          </p:nvPr>
        </p:nvSpPr>
        <p:spPr>
          <a:xfrm>
            <a:off x="388821" y="1208457"/>
            <a:ext cx="10586158" cy="436938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1000"/>
              </a:lnSpc>
              <a:defRPr sz="2500"/>
            </a:pPr>
            <a:r>
              <a:t>Demonstrate the added value of EOSC for the RIs at all levels</a:t>
            </a:r>
          </a:p>
          <a:p>
            <a:pPr>
              <a:lnSpc>
                <a:spcPct val="81000"/>
              </a:lnSpc>
              <a:defRPr sz="2500"/>
            </a:pPr>
            <a:r>
              <a:t>Dialogue with the RIs:</a:t>
            </a:r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z="2200"/>
            </a:pPr>
            <a:r>
              <a:t>At the European level with ESFRI RIs, in order to take into account their feed back</a:t>
            </a:r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z="2200"/>
            </a:pPr>
            <a:r>
              <a:t>At the national level the feedback from smaller RIs should also be heard</a:t>
            </a:r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z="2200"/>
            </a:pPr>
            <a:r>
              <a:t>Need to make the necessary work at the national level in order to move forward at the European level</a:t>
            </a:r>
          </a:p>
          <a:p>
            <a:pPr>
              <a:lnSpc>
                <a:spcPct val="81000"/>
              </a:lnSpc>
              <a:defRPr sz="2500"/>
            </a:pPr>
            <a:r>
              <a:t>Share expertise, including e-infrastructures sharing</a:t>
            </a:r>
          </a:p>
          <a:p>
            <a:pPr>
              <a:lnSpc>
                <a:spcPct val="81000"/>
              </a:lnSpc>
              <a:defRPr sz="2500"/>
            </a:pPr>
            <a:r>
              <a:t>Learn while building on Science Cluster approach : OSCARS (Open Science Clusters’ Action for Research and Society) and EVERSE (European Virtual Institute for Research Software Excellence) </a:t>
            </a:r>
          </a:p>
          <a:p>
            <a:pPr>
              <a:lnSpc>
                <a:spcPct val="81000"/>
              </a:lnSpc>
              <a:defRPr sz="2500"/>
            </a:pPr>
            <a:r>
              <a:t>Continuation of EOSC support actions under FP10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itle 9"/>
          <p:cNvSpPr txBox="1"/>
          <p:nvPr>
            <p:ph type="title"/>
          </p:nvPr>
        </p:nvSpPr>
        <p:spPr>
          <a:xfrm>
            <a:off x="914400" y="1727200"/>
            <a:ext cx="10363200" cy="1916858"/>
          </a:xfrm>
          <a:prstGeom prst="rect">
            <a:avLst/>
          </a:prstGeom>
        </p:spPr>
        <p:txBody>
          <a:bodyPr/>
          <a:lstStyle/>
          <a:p>
            <a:pPr/>
            <a:r>
              <a:t>Thank you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