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</p:sldMasterIdLst>
  <p:notesMasterIdLst>
    <p:notesMasterId r:id="rId21"/>
  </p:notesMasterIdLst>
  <p:handoutMasterIdLst>
    <p:handoutMasterId r:id="rId22"/>
  </p:handoutMasterIdLst>
  <p:sldIdLst>
    <p:sldId id="362" r:id="rId6"/>
    <p:sldId id="332" r:id="rId7"/>
    <p:sldId id="2145708518" r:id="rId8"/>
    <p:sldId id="2145708519" r:id="rId9"/>
    <p:sldId id="2145708517" r:id="rId10"/>
    <p:sldId id="2145708520" r:id="rId11"/>
    <p:sldId id="2145708521" r:id="rId12"/>
    <p:sldId id="2145708516" r:id="rId13"/>
    <p:sldId id="2145708523" r:id="rId14"/>
    <p:sldId id="2145708524" r:id="rId15"/>
    <p:sldId id="2145708525" r:id="rId16"/>
    <p:sldId id="2145708526" r:id="rId17"/>
    <p:sldId id="2145708527" r:id="rId18"/>
    <p:sldId id="2145708528" r:id="rId19"/>
    <p:sldId id="2147375407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008691"/>
    <a:srgbClr val="035DC1"/>
    <a:srgbClr val="024EA2"/>
    <a:srgbClr val="E6842A"/>
    <a:srgbClr val="906930"/>
    <a:srgbClr val="0356B1"/>
    <a:srgbClr val="02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3494" autoAdjust="0"/>
  </p:normalViewPr>
  <p:slideViewPr>
    <p:cSldViewPr snapToGrid="0">
      <p:cViewPr varScale="1">
        <p:scale>
          <a:sx n="60" d="100"/>
          <a:sy n="60" d="100"/>
        </p:scale>
        <p:origin x="876" y="56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72" y="1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105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260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763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408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489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86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46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14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37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691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3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051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2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15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4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55856" y="6381328"/>
            <a:ext cx="2844800" cy="476250"/>
          </a:xfrm>
        </p:spPr>
        <p:txBody>
          <a:bodyPr anchor="ctr"/>
          <a:lstStyle>
            <a:lvl1pPr>
              <a:defRPr/>
            </a:lvl1pPr>
          </a:lstStyle>
          <a:p>
            <a:fld id="{F30F5A15-382B-45B4-A583-0DA1391190C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08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72299"/>
          </a:xfrm>
        </p:spPr>
        <p:txBody>
          <a:bodyPr lIns="90000" anchor="t" anchorCtr="0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892299"/>
            <a:ext cx="10554574" cy="396649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3EA1D6-2DF7-C647-9915-9698C6C0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4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72299"/>
          </a:xfrm>
        </p:spPr>
        <p:txBody>
          <a:bodyPr anchor="t" anchorCtr="0"/>
          <a:lstStyle>
            <a:lvl1pPr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1892299"/>
            <a:ext cx="5185873" cy="39687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1892299"/>
            <a:ext cx="5194583" cy="39687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16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000"/>
            <a:ext cx="10571998" cy="1159599"/>
          </a:xfrm>
        </p:spPr>
        <p:txBody>
          <a:bodyPr anchor="t" anchorCtr="0"/>
          <a:lstStyle>
            <a:lvl1pPr>
              <a:defRPr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1879600"/>
            <a:ext cx="5189857" cy="87153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000" b="1">
                <a:solidFill>
                  <a:srgbClr val="0D29F9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1879600"/>
            <a:ext cx="5194583" cy="87153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rgbClr val="0D29F9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Clr>
                <a:srgbClr val="0D29F9"/>
              </a:buClr>
              <a:buFont typeface="Courier New" charset="0"/>
              <a:buChar char="o"/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Clr>
                <a:srgbClr val="48B9FF"/>
              </a:buClr>
              <a:buFont typeface="Wingdings" charset="2"/>
              <a:buChar char="§"/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 marL="1600200" indent="-228600">
              <a:buClr>
                <a:srgbClr val="0D29F9"/>
              </a:buClr>
              <a:buFont typeface="Wingdings" charset="2"/>
              <a:buChar char="q"/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 marL="2057400" indent="-228600">
              <a:buClr>
                <a:srgbClr val="48B9FF"/>
              </a:buClr>
              <a:buFont typeface="Arial" charset="0"/>
              <a:buChar char="•"/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r>
              <a:rPr lang="fr-FR"/>
              <a:t>Cliquez pour modifier les styles du texte du masque</a:t>
            </a:r>
          </a:p>
          <a:p>
            <a:pPr marL="742950" lvl="1" indent="-285750">
              <a:buClr>
                <a:srgbClr val="0D29F9"/>
              </a:buClr>
              <a:buFont typeface="Courier New" charset="0"/>
              <a:buChar char="o"/>
            </a:pPr>
            <a:r>
              <a:rPr lang="fr-FR"/>
              <a:t>Deuxième niveau</a:t>
            </a:r>
          </a:p>
          <a:p>
            <a:pPr marL="1143000" lvl="2" indent="-228600">
              <a:buClr>
                <a:srgbClr val="48B9FF"/>
              </a:buClr>
              <a:buFont typeface="Wingdings" charset="2"/>
              <a:buChar char="§"/>
            </a:pPr>
            <a:r>
              <a:rPr lang="fr-FR"/>
              <a:t>Troisième niveau</a:t>
            </a:r>
          </a:p>
          <a:p>
            <a:pPr marL="1600200" lvl="3" indent="-228600">
              <a:buClr>
                <a:srgbClr val="0D29F9"/>
              </a:buClr>
              <a:buFont typeface="Wingdings" charset="2"/>
              <a:buChar char="q"/>
            </a:pPr>
            <a:r>
              <a:rPr lang="fr-FR"/>
              <a:t>Quatrième niveau</a:t>
            </a:r>
          </a:p>
          <a:p>
            <a:pPr marL="2057400" lvl="4" indent="-228600">
              <a:buClr>
                <a:srgbClr val="48B9FF"/>
              </a:buClr>
              <a:buFont typeface="Arial" charset="0"/>
              <a:buChar char="•"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28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000" b="1" i="0" cap="all" baseline="0">
                <a:ln w="19050">
                  <a:solidFill>
                    <a:schemeClr val="bg1"/>
                  </a:solidFill>
                </a:ln>
                <a:noFill/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3094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Graph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2495550" y="2420887"/>
            <a:ext cx="8713788" cy="3240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32000" y="1484784"/>
            <a:ext cx="11165217" cy="576263"/>
          </a:xfrm>
        </p:spPr>
        <p:txBody>
          <a:bodyPr/>
          <a:lstStyle>
            <a:lvl1pPr>
              <a:defRPr lang="en-GB" sz="2400" b="1" i="0" kern="1200" dirty="0">
                <a:solidFill>
                  <a:srgbClr val="612492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255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>
              <a:latin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204" y="2935014"/>
            <a:ext cx="10335794" cy="2888152"/>
          </a:xfrm>
          <a:prstGeom prst="rect">
            <a:avLst/>
          </a:prstGeom>
        </p:spPr>
        <p:txBody>
          <a:bodyPr lIns="0" anchor="t" anchorCtr="0"/>
          <a:lstStyle>
            <a:lvl1pPr>
              <a:defRPr sz="4000" b="1" i="0" cap="all" baseline="0">
                <a:ln w="19050">
                  <a:solidFill>
                    <a:schemeClr val="bg1"/>
                  </a:solidFill>
                </a:ln>
                <a:noFill/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3"/>
          </p:nvPr>
        </p:nvSpPr>
        <p:spPr>
          <a:xfrm>
            <a:off x="1046204" y="949930"/>
            <a:ext cx="10335794" cy="1766888"/>
          </a:xfrm>
          <a:prstGeom prst="rect">
            <a:avLst/>
          </a:prstGeom>
        </p:spPr>
        <p:txBody>
          <a:bodyPr lIns="0" anchor="b" anchorCtr="0"/>
          <a:lstStyle>
            <a:lvl1pPr marL="0" indent="0">
              <a:buFontTx/>
              <a:buNone/>
              <a:defRPr b="1" i="0" cap="all" baseline="0">
                <a:latin typeface="Poppins SemiBold" panose="00000700000000000000" pitchFamily="2" charset="0"/>
                <a:ea typeface="Open Sans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72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2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4BC20A-21FE-1C95-E4E5-EE3ED4354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56222" y="4664990"/>
            <a:ext cx="3635778" cy="21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719999"/>
            <a:ext cx="10571998" cy="1473011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34" y="6041362"/>
            <a:ext cx="8454465" cy="4905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aseline="0">
                <a:solidFill>
                  <a:schemeClr val="tx1"/>
                </a:solidFill>
                <a:latin typeface="Open Sans" charset="0"/>
              </a:defRPr>
            </a:lvl1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11382000" y="6726194"/>
            <a:ext cx="810000" cy="131806"/>
          </a:xfrm>
          <a:prstGeom prst="rect">
            <a:avLst/>
          </a:prstGeom>
          <a:solidFill>
            <a:srgbClr val="0F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-2589" y="1200150"/>
            <a:ext cx="609455" cy="48174"/>
          </a:xfrm>
          <a:prstGeom prst="rect">
            <a:avLst/>
          </a:prstGeom>
          <a:solidFill>
            <a:srgbClr val="0F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0" i="0">
                <a:latin typeface="Open Sans" panose="020B0606030504020204" pitchFamily="34" charset="0"/>
              </a:rPr>
              <a:t>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FB2AB3-142C-6E47-AAB6-ED694BA82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7124" y="6161187"/>
            <a:ext cx="1062155" cy="490599"/>
          </a:xfrm>
          <a:prstGeom prst="rect">
            <a:avLst/>
          </a:prstGeom>
        </p:spPr>
        <p:txBody>
          <a:bodyPr/>
          <a:lstStyle>
            <a:lvl1pPr algn="r">
              <a:defRPr sz="2800" b="1" i="0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fld id="{EE564337-EC0D-514C-8926-9471E1A66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F08CA4B-1EEA-084D-E6BC-8A4F5CE1281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2138" y="6066405"/>
            <a:ext cx="1893699" cy="5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9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cap="all" baseline="0">
          <a:solidFill>
            <a:schemeClr val="bg2">
              <a:lumMod val="50000"/>
            </a:schemeClr>
          </a:solidFill>
          <a:latin typeface="Poppins SemiBold" panose="00000700000000000000" pitchFamily="2" charset="0"/>
          <a:ea typeface="+mj-ea"/>
          <a:cs typeface="Poppins SemiBold" panose="00000700000000000000" pitchFamily="2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 baseline="0">
          <a:solidFill>
            <a:schemeClr val="tx1"/>
          </a:solidFill>
          <a:effectLst/>
          <a:latin typeface="Open Sans" charset="0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panosc.e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80110" y="2394063"/>
            <a:ext cx="11311890" cy="1034937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cs typeface="Arial"/>
              </a:rPr>
              <a:t>Architectures of Knowledge: </a:t>
            </a:r>
            <a:br>
              <a:rPr lang="en-US" sz="4000" dirty="0">
                <a:cs typeface="Arial"/>
              </a:rPr>
            </a:br>
            <a:r>
              <a:rPr lang="en-US" sz="4000" dirty="0">
                <a:cs typeface="Arial"/>
              </a:rPr>
              <a:t>the European Open Science Cloud (EOSC)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80110" y="4169178"/>
            <a:ext cx="11311889" cy="117038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cs typeface="Calibri" panose="020F0502020204030204" pitchFamily="34" charset="0"/>
              </a:rPr>
              <a:t>The EOSC Lustrum; 5 years of EOSC developments </a:t>
            </a:r>
            <a:br>
              <a:rPr lang="en-IE" sz="2000" dirty="0">
                <a:cs typeface="Calibri" panose="020F0502020204030204" pitchFamily="34" charset="0"/>
              </a:rPr>
            </a:br>
            <a:r>
              <a:rPr lang="en-US" sz="2000" dirty="0">
                <a:cs typeface="Calibri" panose="020F0502020204030204" pitchFamily="34" charset="0"/>
              </a:rPr>
              <a:t>University of Vienna, Main Library</a:t>
            </a:r>
            <a:r>
              <a:rPr lang="en-IE" sz="2000" dirty="0">
                <a:cs typeface="Calibri" panose="020F0502020204030204" pitchFamily="34" charset="0"/>
              </a:rPr>
              <a:t>,</a:t>
            </a:r>
            <a:r>
              <a:rPr lang="en-US" sz="2000" dirty="0">
                <a:cs typeface="Calibri" panose="020F0502020204030204" pitchFamily="34" charset="0"/>
              </a:rPr>
              <a:t> 19 October 2023</a:t>
            </a:r>
            <a:endParaRPr lang="en-US" sz="2000" i="1" dirty="0">
              <a:cs typeface="Calibri" panose="020F0502020204030204" pitchFamily="34" charset="0"/>
            </a:endParaRPr>
          </a:p>
        </p:txBody>
      </p:sp>
      <p:sp>
        <p:nvSpPr>
          <p:cNvPr id="9" name="Subtitle 6"/>
          <p:cNvSpPr>
            <a:spLocks noGrp="1"/>
          </p:cNvSpPr>
          <p:nvPr>
            <p:ph type="subTitle" idx="1"/>
          </p:nvPr>
        </p:nvSpPr>
        <p:spPr>
          <a:xfrm>
            <a:off x="880110" y="5800459"/>
            <a:ext cx="11311889" cy="74295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n-IE" sz="2000" i="1" dirty="0">
                <a:solidFill>
                  <a:srgbClr val="FFC000"/>
                </a:solidFill>
              </a:rPr>
              <a:t>Michel Schouppe, Senior expert, Open Science and Research Infrastructures (RTD.A4)</a:t>
            </a:r>
            <a:endParaRPr lang="en-GB" sz="20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60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3F84546-5137-0491-0B77-0A2F46A0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79" y="114220"/>
            <a:ext cx="11108721" cy="832536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dirty="0"/>
              <a:t>EOSC engagement since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8DEDA-54BE-5E78-8279-588E8D6E0EF9}"/>
              </a:ext>
            </a:extLst>
          </p:cNvPr>
          <p:cNvSpPr/>
          <p:nvPr/>
        </p:nvSpPr>
        <p:spPr>
          <a:xfrm>
            <a:off x="735187" y="1259427"/>
            <a:ext cx="97194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New EOSC Association: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Formed on 29th July 2020 with four founding members </a:t>
            </a:r>
            <a:b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to represent the voice of the research community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Non-EU partner in the EOSC European Partnership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Has grown to more than 250 Members and Observers</a:t>
            </a:r>
          </a:p>
          <a:p>
            <a:pPr marL="722313" lvl="1" indent="-2651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Research Performing </a:t>
            </a: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Organisations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: 65%</a:t>
            </a:r>
          </a:p>
          <a:p>
            <a:pPr marL="722313" lvl="1" indent="-2651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Service Providers for Research: 24 %</a:t>
            </a:r>
          </a:p>
          <a:p>
            <a:pPr marL="722313" lvl="1" indent="-2651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Research funding </a:t>
            </a: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organisations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: 6%</a:t>
            </a:r>
          </a:p>
          <a:p>
            <a:pPr marL="722313" lvl="1" indent="-2651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Other: 5%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E924C4-136B-5DE2-83A0-E082CA66FFD1}"/>
              </a:ext>
            </a:extLst>
          </p:cNvPr>
          <p:cNvSpPr/>
          <p:nvPr/>
        </p:nvSpPr>
        <p:spPr>
          <a:xfrm>
            <a:off x="9978179" y="6008536"/>
            <a:ext cx="2151917" cy="73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DC71E0-6AA2-AD2E-0EF9-7602BCE67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9" r="2333" b="-2"/>
          <a:stretch/>
        </p:blipFill>
        <p:spPr>
          <a:xfrm>
            <a:off x="8409463" y="103308"/>
            <a:ext cx="3583919" cy="262769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6F5FB2-ED75-BD58-F138-229CA6B12D1B}"/>
              </a:ext>
            </a:extLst>
          </p:cNvPr>
          <p:cNvSpPr txBox="1"/>
          <p:nvPr/>
        </p:nvSpPr>
        <p:spPr>
          <a:xfrm>
            <a:off x="8769515" y="2745346"/>
            <a:ext cx="254977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i="1" dirty="0">
                <a:ea typeface="+mn-lt"/>
                <a:cs typeface="+mn-lt"/>
              </a:rPr>
              <a:t>Courtesy of the EOSC Association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ED72A-9C99-2F8C-A4E8-4A15BD673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408" y="1194973"/>
            <a:ext cx="2353260" cy="5121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72D0A3-395D-3AC0-6BB6-DE1C5D64BFDF}"/>
              </a:ext>
            </a:extLst>
          </p:cNvPr>
          <p:cNvSpPr/>
          <p:nvPr/>
        </p:nvSpPr>
        <p:spPr>
          <a:xfrm>
            <a:off x="2710595" y="4933922"/>
            <a:ext cx="35158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Series of annual EOSC Symposia since 2019:</a:t>
            </a:r>
            <a:b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500+ participants in Madrid, 33 sessions, around 100 speakers/panelists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22C5B-3DEC-F7E6-EC9F-70223A010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80" y="4881037"/>
            <a:ext cx="2304990" cy="17985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5B6D47-58F8-BA60-D84F-F92DF1DC38C2}"/>
              </a:ext>
            </a:extLst>
          </p:cNvPr>
          <p:cNvSpPr/>
          <p:nvPr/>
        </p:nvSpPr>
        <p:spPr>
          <a:xfrm>
            <a:off x="6582146" y="5344440"/>
            <a:ext cx="54616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National tripartite events targeting </a:t>
            </a:r>
            <a:b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28 countries in 2022 and 2023</a:t>
            </a:r>
            <a:b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2200+ national participants</a:t>
            </a:r>
            <a:b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360+ speakers, moderators, panelists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BBE598-DCA9-E800-C986-CF326D90D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114" y="3674842"/>
            <a:ext cx="5267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1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3F84546-5137-0491-0B77-0A2F46A0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79" y="114220"/>
            <a:ext cx="11108721" cy="832536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dirty="0"/>
              <a:t>Turning FAIR into practice: some examples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8DEDA-54BE-5E78-8279-588E8D6E0EF9}"/>
              </a:ext>
            </a:extLst>
          </p:cNvPr>
          <p:cNvSpPr/>
          <p:nvPr/>
        </p:nvSpPr>
        <p:spPr>
          <a:xfrm>
            <a:off x="265815" y="1375478"/>
            <a:ext cx="6209414" cy="203132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FAIR data Maturity Model (2020):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Capitalise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 on </a:t>
            </a:r>
            <a:r>
              <a:rPr lang="en-US" b="1" dirty="0">
                <a:solidFill>
                  <a:srgbClr val="024B9C"/>
                </a:solidFill>
                <a:cs typeface="Arial" panose="020B0604020202020204" pitchFamily="34" charset="0"/>
              </a:rPr>
              <a:t>RDA 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stakeholders and expertise to:</a:t>
            </a:r>
          </a:p>
          <a:p>
            <a:pPr marL="722313" lvl="1" indent="-2651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Build on existing approaches and expertise</a:t>
            </a:r>
          </a:p>
          <a:p>
            <a:pPr marL="722313" lvl="1" indent="-2651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Set core assessment criteria for </a:t>
            </a:r>
            <a:r>
              <a:rPr lang="en-US" sz="1600" dirty="0" err="1">
                <a:solidFill>
                  <a:srgbClr val="024B9C"/>
                </a:solidFill>
                <a:cs typeface="Arial" panose="020B0604020202020204" pitchFamily="34" charset="0"/>
              </a:rPr>
              <a:t>FAIRness</a:t>
            </a: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 </a:t>
            </a:r>
          </a:p>
          <a:p>
            <a:pPr marL="722313" lvl="1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Provide a FAIR data checklist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FAIR data maturity model as an </a:t>
            </a:r>
            <a:r>
              <a:rPr lang="en-US" b="1" dirty="0">
                <a:solidFill>
                  <a:srgbClr val="024B9C"/>
                </a:solidFill>
                <a:cs typeface="Arial" panose="020B0604020202020204" pitchFamily="34" charset="0"/>
              </a:rPr>
              <a:t>RDA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 Recommendation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E924C4-136B-5DE2-83A0-E082CA66FFD1}"/>
              </a:ext>
            </a:extLst>
          </p:cNvPr>
          <p:cNvSpPr/>
          <p:nvPr/>
        </p:nvSpPr>
        <p:spPr>
          <a:xfrm>
            <a:off x="9978179" y="6008536"/>
            <a:ext cx="2151917" cy="73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194F26-A4AC-8B24-43AC-CB618B878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023" y="2791808"/>
            <a:ext cx="2000250" cy="2667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C95839-5FB6-6899-26E0-36B11F398DBA}"/>
              </a:ext>
            </a:extLst>
          </p:cNvPr>
          <p:cNvSpPr/>
          <p:nvPr/>
        </p:nvSpPr>
        <p:spPr>
          <a:xfrm>
            <a:off x="265814" y="3625781"/>
            <a:ext cx="7006856" cy="21082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European Research Data Landscape study (2022): </a:t>
            </a:r>
            <a:b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baseline on FAIR practices in Europe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Only 40% of researchers occasionally store data in research data repositories; 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1/3 never heard about FAIR principles; 2/3 develop DMPs but other FAIR-aligned practices much less common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552BB6-30BC-2E86-3051-D35693B5A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000" y="4127534"/>
            <a:ext cx="1390650" cy="219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17F70A-2579-D822-C21F-24E017269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3596" y="166903"/>
            <a:ext cx="2755599" cy="6411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236E85A-1266-03CE-6A51-421BEBF6BB0F}"/>
              </a:ext>
            </a:extLst>
          </p:cNvPr>
          <p:cNvSpPr/>
          <p:nvPr/>
        </p:nvSpPr>
        <p:spPr>
          <a:xfrm>
            <a:off x="7444964" y="3037242"/>
            <a:ext cx="4433623" cy="27392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Policy papers by the EOSC Steering Board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Opinion paper on EOSC FAIR data literacy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Opinion paper on FAIR data sovereignty in EOSC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Under preparation: Opinion paper on FAIR data productivity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AE22CE-10F2-0126-179C-C064AC340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470" y="4898367"/>
            <a:ext cx="1685925" cy="17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0DB6B0-7AA7-AA91-4DB9-05B99BA8D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037" y="5467081"/>
            <a:ext cx="1600200" cy="1905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9978EF7-0D3C-EF90-EA16-5C755FD12738}"/>
              </a:ext>
            </a:extLst>
          </p:cNvPr>
          <p:cNvSpPr/>
          <p:nvPr/>
        </p:nvSpPr>
        <p:spPr>
          <a:xfrm>
            <a:off x="265814" y="5946779"/>
            <a:ext cx="700685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Development of cross-domain FAIR frameworks</a:t>
            </a:r>
            <a:b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Development of thematic FAIR data commons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B5EDA0-FD62-C100-EA0C-138B493BF3B5}"/>
              </a:ext>
            </a:extLst>
          </p:cNvPr>
          <p:cNvSpPr/>
          <p:nvPr/>
        </p:nvSpPr>
        <p:spPr>
          <a:xfrm>
            <a:off x="6794205" y="1379192"/>
            <a:ext cx="4827182" cy="144655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FAIR assessment tools: Towards “Apples to Apples” comparisons</a:t>
            </a:r>
            <a:b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</a:br>
            <a:b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</a:br>
            <a:endParaRPr lang="en-US" sz="2200" b="1" dirty="0">
              <a:solidFill>
                <a:srgbClr val="024B9C"/>
              </a:solidFill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D60EBD-F56D-2431-06B4-17FC5A9F59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4964" y="2165607"/>
            <a:ext cx="3876675" cy="59055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FDC09BD-6440-1371-4238-D3B47EF0BD3B}"/>
              </a:ext>
            </a:extLst>
          </p:cNvPr>
          <p:cNvSpPr/>
          <p:nvPr/>
        </p:nvSpPr>
        <p:spPr>
          <a:xfrm>
            <a:off x="7444964" y="5944868"/>
            <a:ext cx="4435812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Many FAIR activities at national and institutional levels</a:t>
            </a:r>
          </a:p>
        </p:txBody>
      </p:sp>
    </p:spTree>
    <p:extLst>
      <p:ext uri="{BB962C8B-B14F-4D97-AF65-F5344CB8AC3E}">
        <p14:creationId xmlns:p14="http://schemas.microsoft.com/office/powerpoint/2010/main" val="21624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3F84546-5137-0491-0B77-0A2F46A0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79" y="114220"/>
            <a:ext cx="11108721" cy="832536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dirty="0"/>
              <a:t>Examples of open and FAIR thematic demonstrators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8DEDA-54BE-5E78-8279-588E8D6E0EF9}"/>
              </a:ext>
            </a:extLst>
          </p:cNvPr>
          <p:cNvSpPr/>
          <p:nvPr/>
        </p:nvSpPr>
        <p:spPr>
          <a:xfrm>
            <a:off x="724553" y="1281461"/>
            <a:ext cx="8982973" cy="355481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PANOSC: the photon and neutron open science cloud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Photon and Neutron FAIR Data Commons: </a:t>
            </a: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 Data Portal - </a:t>
            </a:r>
            <a:r>
              <a:rPr lang="en-US" u="sng" dirty="0">
                <a:solidFill>
                  <a:srgbClr val="024B9C"/>
                </a:solidFill>
                <a:cs typeface="Arial" panose="020B0604020202020204" pitchFamily="34" charset="0"/>
                <a:hlinkClick r:id="rId3"/>
              </a:rPr>
              <a:t>https://data.panosc.eu</a:t>
            </a:r>
            <a:endParaRPr lang="en-US" u="sng" dirty="0">
              <a:solidFill>
                <a:srgbClr val="024B9C"/>
              </a:solidFill>
              <a:cs typeface="Arial" panose="020B0604020202020204" pitchFamily="34" charset="0"/>
            </a:endParaRP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FAIR data policy and DMPs                       → 90% of </a:t>
            </a: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 RIs (15)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Standardised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 metadata (Nexus/HDF5)      → ALL </a:t>
            </a: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Ris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 (18)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Federated search API for data catalogues → 8 </a:t>
            </a: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 RIs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Open Data portal for FAIR data                  → 8 </a:t>
            </a: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PaNs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 RIs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Community AAI </a:t>
            </a: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UmbrellaId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                        → 90% </a:t>
            </a: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 RIs (15)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JupyterLab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 notebooks service                   → 90% </a:t>
            </a: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 RIs, 100s users daily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Nexus/HDF5 web visualization                  → ALL </a:t>
            </a: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 RIs, 1000s worldwide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Remote data analysis with VISA                → 8 </a:t>
            </a: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 RIs, 100s users monthly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Simulation software (</a:t>
            </a: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ViNYL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)                      → 4 </a:t>
            </a: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 RIs, 10s users monthly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24B9C"/>
                </a:solidFill>
                <a:cs typeface="Arial" panose="020B0604020202020204" pitchFamily="34" charset="0"/>
              </a:rPr>
              <a:t>PaN</a:t>
            </a: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-learning platform (pan-learning.org)   → 100s users monthly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E924C4-136B-5DE2-83A0-E082CA66FFD1}"/>
              </a:ext>
            </a:extLst>
          </p:cNvPr>
          <p:cNvSpPr/>
          <p:nvPr/>
        </p:nvSpPr>
        <p:spPr>
          <a:xfrm>
            <a:off x="9978179" y="6008536"/>
            <a:ext cx="2151917" cy="73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2FBF12-6208-B758-F769-3401E1564A32}"/>
              </a:ext>
            </a:extLst>
          </p:cNvPr>
          <p:cNvSpPr/>
          <p:nvPr/>
        </p:nvSpPr>
        <p:spPr>
          <a:xfrm>
            <a:off x="724552" y="5100080"/>
            <a:ext cx="8982973" cy="133882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err="1">
                <a:solidFill>
                  <a:srgbClr val="024B9C"/>
                </a:solidFill>
                <a:cs typeface="Arial" panose="020B0604020202020204" pitchFamily="34" charset="0"/>
              </a:rPr>
              <a:t>BlueCloud</a:t>
            </a: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 2026: Blue Cloud data lakes for ocean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Blue Cloud 2026 is implemented as a System of Systems promoting Open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Federated Data Discovery &amp; Access Services (currently more than 10 million)</a:t>
            </a:r>
            <a:b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About 1500 users per month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4566A7-3891-1026-8E73-51B9FD2C41EE}"/>
              </a:ext>
            </a:extLst>
          </p:cNvPr>
          <p:cNvSpPr/>
          <p:nvPr/>
        </p:nvSpPr>
        <p:spPr>
          <a:xfrm>
            <a:off x="9860580" y="1269418"/>
            <a:ext cx="2191874" cy="3831818"/>
          </a:xfrm>
          <a:prstGeom prst="rect">
            <a:avLst/>
          </a:prstGeom>
          <a:ln>
            <a:solidFill>
              <a:srgbClr val="004494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The European COVID-19 Data Portal: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Launched in April 2020 by EMBL-EBI, ELIXIR, the EC and other partners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Over 20.000.000 data records</a:t>
            </a:r>
            <a:b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Accessed by over 300,000 users in 187 countries/areas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B426DE-6C7A-C7B1-7EF1-17229D82A453}"/>
              </a:ext>
            </a:extLst>
          </p:cNvPr>
          <p:cNvSpPr/>
          <p:nvPr/>
        </p:nvSpPr>
        <p:spPr>
          <a:xfrm>
            <a:off x="9859970" y="5104883"/>
            <a:ext cx="2191875" cy="1723549"/>
          </a:xfrm>
          <a:prstGeom prst="rect">
            <a:avLst/>
          </a:prstGeom>
          <a:ln>
            <a:solidFill>
              <a:srgbClr val="004494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The new Pathogens Portal</a:t>
            </a:r>
            <a:b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Operated by EMBL-EBI</a:t>
            </a:r>
          </a:p>
        </p:txBody>
      </p:sp>
    </p:spTree>
    <p:extLst>
      <p:ext uri="{BB962C8B-B14F-4D97-AF65-F5344CB8AC3E}">
        <p14:creationId xmlns:p14="http://schemas.microsoft.com/office/powerpoint/2010/main" val="627097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3F84546-5137-0491-0B77-0A2F46A0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79" y="114220"/>
            <a:ext cx="11108721" cy="832536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dirty="0"/>
              <a:t>EOSC Federation of research data infrastructures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8DEDA-54BE-5E78-8279-588E8D6E0EF9}"/>
              </a:ext>
            </a:extLst>
          </p:cNvPr>
          <p:cNvSpPr/>
          <p:nvPr/>
        </p:nvSpPr>
        <p:spPr>
          <a:xfrm>
            <a:off x="6658231" y="1316579"/>
            <a:ext cx="5506012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Different policies are being investigated by the EC and the EOSC Association</a:t>
            </a:r>
          </a:p>
          <a:p>
            <a:pPr marL="265113" indent="-2651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Acceptable Use Policy targeting consumers of EOSC resources </a:t>
            </a:r>
          </a:p>
          <a:p>
            <a:pPr marL="265113" indent="-2651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Rules of Participation targeting all service providers / node operators</a:t>
            </a:r>
          </a:p>
          <a:p>
            <a:pPr marL="265113" indent="-2651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Access policy (for identified users; defining the resources and capacities available to them and under what conditions)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E924C4-136B-5DE2-83A0-E082CA66FFD1}"/>
              </a:ext>
            </a:extLst>
          </p:cNvPr>
          <p:cNvSpPr/>
          <p:nvPr/>
        </p:nvSpPr>
        <p:spPr>
          <a:xfrm>
            <a:off x="9978179" y="6008536"/>
            <a:ext cx="2151917" cy="73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556B6D6-2C1D-C800-0607-A14EFC6E2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411" y="1312192"/>
            <a:ext cx="5727183" cy="2887271"/>
          </a:xfrm>
        </p:spPr>
        <p:txBody>
          <a:bodyPr vert="horz" lIns="91440" tIns="45720" rIns="91440" bIns="45720" rtlCol="0">
            <a:noAutofit/>
          </a:bodyPr>
          <a:lstStyle/>
          <a:p>
            <a:pPr marL="85725" lvl="1" indent="-9525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dirty="0">
                <a:solidFill>
                  <a:srgbClr val="004494"/>
                </a:solidFill>
              </a:rPr>
              <a:t>Many basic functionalities for the EOSC Federation have been tested by EOSC Future (H2020):</a:t>
            </a:r>
          </a:p>
          <a:p>
            <a:pPr marL="361950" lvl="1" indent="-28575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4494"/>
                </a:solidFill>
              </a:rPr>
              <a:t>The Authentication and Authorization Infrastructure</a:t>
            </a:r>
          </a:p>
          <a:p>
            <a:pPr marL="361950" lvl="1" indent="-28575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4494"/>
                </a:solidFill>
              </a:rPr>
              <a:t>The Policy framework on Persistent Identifiers</a:t>
            </a:r>
          </a:p>
          <a:p>
            <a:pPr marL="361950" lvl="1" indent="-28575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4494"/>
                </a:solidFill>
              </a:rPr>
              <a:t>The Interoperability Frameworks</a:t>
            </a:r>
          </a:p>
          <a:p>
            <a:pPr marL="361950" lvl="1" indent="-28575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4494"/>
                </a:solidFill>
              </a:rPr>
              <a:t>The common search and access engine</a:t>
            </a:r>
          </a:p>
          <a:p>
            <a:pPr marL="361950" lvl="1" indent="-28575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4494"/>
                </a:solidFill>
              </a:rPr>
              <a:t>Security Coordination</a:t>
            </a:r>
          </a:p>
          <a:p>
            <a:pPr marL="361950" lvl="1" indent="-28575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4494"/>
                </a:solidFill>
              </a:rPr>
              <a:t>Monitoring and accounting modules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1C2545-1DBA-C04F-38A6-0520188D83BB}"/>
              </a:ext>
            </a:extLst>
          </p:cNvPr>
          <p:cNvSpPr txBox="1">
            <a:spLocks/>
          </p:cNvSpPr>
          <p:nvPr/>
        </p:nvSpPr>
        <p:spPr>
          <a:xfrm>
            <a:off x="737410" y="4298248"/>
            <a:ext cx="5727183" cy="2495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lvl="1" indent="-95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004494"/>
                </a:solidFill>
              </a:rPr>
              <a:t>EC procurement for “Managed services for the EOSC platform” (HE)</a:t>
            </a:r>
          </a:p>
          <a:p>
            <a:pPr marL="361950" lvl="1" indent="-285750"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4494"/>
                </a:solidFill>
              </a:rPr>
              <a:t>Fully operational, secure, cloud-based EOSC infrastructure and services with functionalities available 24/7 for the duration of 36 months</a:t>
            </a:r>
          </a:p>
          <a:p>
            <a:pPr marL="361950" lvl="1" indent="-28575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4494"/>
                </a:solidFill>
              </a:rPr>
              <a:t>Access to a rich portfolio of FAIR (Findable, Accessible, Interoperable, Reusable) data and professional quality interoperable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A6E624-C320-AE25-2709-3DF97669B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219" y="4413563"/>
            <a:ext cx="5108891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57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3F84546-5137-0491-0B77-0A2F46A0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79" y="114220"/>
            <a:ext cx="11108721" cy="832536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dirty="0"/>
              <a:t>Conclusions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E924C4-136B-5DE2-83A0-E082CA66FFD1}"/>
              </a:ext>
            </a:extLst>
          </p:cNvPr>
          <p:cNvSpPr/>
          <p:nvPr/>
        </p:nvSpPr>
        <p:spPr>
          <a:xfrm>
            <a:off x="9978179" y="6008536"/>
            <a:ext cx="2151917" cy="73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B25796-16CF-F918-B396-07B447D8D99E}"/>
              </a:ext>
            </a:extLst>
          </p:cNvPr>
          <p:cNvSpPr txBox="1"/>
          <p:nvPr/>
        </p:nvSpPr>
        <p:spPr>
          <a:xfrm>
            <a:off x="850605" y="1281160"/>
            <a:ext cx="11108721" cy="329320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spcAft>
                <a:spcPts val="600"/>
              </a:spcAft>
              <a:buClr>
                <a:schemeClr val="tx2"/>
              </a:buClr>
            </a:pPr>
            <a:r>
              <a:rPr lang="en-US" sz="2400" b="1" dirty="0">
                <a:solidFill>
                  <a:srgbClr val="004494"/>
                </a:solidFill>
              </a:rPr>
              <a:t>EOSC is a transformative, collaborative process in action</a:t>
            </a:r>
          </a:p>
          <a:p>
            <a:pPr marL="342891" indent="-34289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494"/>
                </a:solidFill>
              </a:rPr>
              <a:t>To accelerate Open Science, FAIR data management and use of digital methods and services </a:t>
            </a:r>
          </a:p>
          <a:p>
            <a:pPr marL="342891" indent="-34289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494"/>
                </a:solidFill>
              </a:rPr>
              <a:t>To stimulate co-operation in science and research, new insights and innovations, higher research productivity and improved reproducibility in science.</a:t>
            </a:r>
          </a:p>
          <a:p>
            <a:pPr marL="342891" indent="-34289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494"/>
                </a:solidFill>
              </a:rPr>
              <a:t>Bringing together the European Commission, the national governments and the many R&amp;I stakeholders involved in the European Research Area</a:t>
            </a:r>
          </a:p>
          <a:p>
            <a:pPr algn="just">
              <a:spcAft>
                <a:spcPts val="600"/>
              </a:spcAft>
              <a:buClr>
                <a:schemeClr val="tx2"/>
              </a:buClr>
            </a:pPr>
            <a:r>
              <a:rPr lang="en-US" sz="2400" b="1" dirty="0">
                <a:solidFill>
                  <a:srgbClr val="004494"/>
                </a:solidFill>
              </a:rPr>
              <a:t>EOSC is on its way to expand an open, trusted, federated infrastructure</a:t>
            </a:r>
          </a:p>
          <a:p>
            <a:pPr marL="342891" indent="-342891"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4494"/>
                </a:solidFill>
              </a:rPr>
              <a:t>To enable circa 2 million European researchers to store, share, process, </a:t>
            </a:r>
            <a:r>
              <a:rPr lang="en-US" sz="2000" dirty="0" err="1">
                <a:solidFill>
                  <a:srgbClr val="004494"/>
                </a:solidFill>
              </a:rPr>
              <a:t>analyse</a:t>
            </a:r>
            <a:r>
              <a:rPr lang="en-US" sz="2000" dirty="0">
                <a:solidFill>
                  <a:srgbClr val="004494"/>
                </a:solidFill>
              </a:rPr>
              <a:t>, and reuse research digital objects (e.g. data, publications and software)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B1EA3-7C5C-9456-1D0A-6E8BC68D4C6F}"/>
              </a:ext>
            </a:extLst>
          </p:cNvPr>
          <p:cNvSpPr txBox="1"/>
          <p:nvPr/>
        </p:nvSpPr>
        <p:spPr>
          <a:xfrm>
            <a:off x="850605" y="5061735"/>
            <a:ext cx="10584403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dirty="0"/>
              <a:t>« The challenge </a:t>
            </a:r>
            <a:r>
              <a:rPr lang="fr-BE" sz="2400" dirty="0" err="1"/>
              <a:t>is</a:t>
            </a:r>
            <a:r>
              <a:rPr lang="fr-BE" sz="2400" dirty="0"/>
              <a:t> not </a:t>
            </a:r>
            <a:r>
              <a:rPr lang="fr-BE" sz="2400" dirty="0" err="1"/>
              <a:t>limited</a:t>
            </a:r>
            <a:r>
              <a:rPr lang="fr-BE" sz="2400" dirty="0"/>
              <a:t> to </a:t>
            </a:r>
            <a:r>
              <a:rPr lang="fr-BE" sz="2400" dirty="0" err="1"/>
              <a:t>linking</a:t>
            </a:r>
            <a:r>
              <a:rPr lang="fr-BE" sz="2400" dirty="0"/>
              <a:t> </a:t>
            </a:r>
            <a:r>
              <a:rPr lang="fr-BE" sz="2400" dirty="0" err="1"/>
              <a:t>datasets</a:t>
            </a:r>
            <a:r>
              <a:rPr lang="fr-BE" sz="2400" dirty="0"/>
              <a:t>; </a:t>
            </a:r>
            <a:r>
              <a:rPr lang="fr-BE" sz="2400" dirty="0" err="1"/>
              <a:t>federating</a:t>
            </a:r>
            <a:r>
              <a:rPr lang="fr-BE" sz="2400" dirty="0"/>
              <a:t> infrastructures or </a:t>
            </a:r>
            <a:r>
              <a:rPr lang="fr-BE" sz="2400" dirty="0" err="1"/>
              <a:t>aligning</a:t>
            </a:r>
            <a:r>
              <a:rPr lang="fr-BE" sz="2400" dirty="0"/>
              <a:t> </a:t>
            </a:r>
            <a:r>
              <a:rPr lang="fr-BE" sz="2400" dirty="0" err="1"/>
              <a:t>policies</a:t>
            </a:r>
            <a:r>
              <a:rPr lang="fr-BE" sz="2400" dirty="0"/>
              <a:t>. It starts by </a:t>
            </a:r>
            <a:r>
              <a:rPr lang="fr-BE" sz="2400" dirty="0" err="1"/>
              <a:t>linking</a:t>
            </a:r>
            <a:r>
              <a:rPr lang="fr-BE" sz="2400" dirty="0"/>
              <a:t> people and organisations </a:t>
            </a:r>
            <a:r>
              <a:rPr lang="fr-BE" sz="2400" dirty="0" err="1"/>
              <a:t>across</a:t>
            </a:r>
            <a:r>
              <a:rPr lang="fr-BE" sz="2400" dirty="0"/>
              <a:t> the EOSC </a:t>
            </a:r>
            <a:r>
              <a:rPr lang="fr-BE" sz="2400" dirty="0" err="1"/>
              <a:t>ecosystem</a:t>
            </a:r>
            <a:r>
              <a:rPr lang="fr-BE" sz="2400" dirty="0"/>
              <a:t> » (Jean-</a:t>
            </a:r>
            <a:r>
              <a:rPr lang="fr-BE" sz="2400" dirty="0" err="1"/>
              <a:t>Eric</a:t>
            </a:r>
            <a:r>
              <a:rPr lang="fr-BE" sz="2400" dirty="0"/>
              <a:t> Paquet, Vienna, 2018)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47951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2273" y="3205342"/>
            <a:ext cx="4327008" cy="1240348"/>
          </a:xfrm>
        </p:spPr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2023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A3CA6E-B5C0-41FE-80F3-073DCFE24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882" y="884877"/>
            <a:ext cx="3776870" cy="4331466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9D0B0060-EB62-4F10-8B06-4AF5B8F515B2}"/>
              </a:ext>
            </a:extLst>
          </p:cNvPr>
          <p:cNvSpPr txBox="1">
            <a:spLocks/>
          </p:cNvSpPr>
          <p:nvPr/>
        </p:nvSpPr>
        <p:spPr>
          <a:xfrm>
            <a:off x="1235530" y="505552"/>
            <a:ext cx="6275177" cy="2260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  <a:latin typeface="Fairwater Script" panose="020B0604020202020204" pitchFamily="2" charset="0"/>
              </a:rPr>
              <a:t>The success of </a:t>
            </a:r>
            <a:r>
              <a:rPr lang="en-US" sz="2400" dirty="0">
                <a:solidFill>
                  <a:schemeClr val="tx2"/>
                </a:solidFill>
              </a:rPr>
              <a:t>EOSC </a:t>
            </a:r>
            <a:r>
              <a:rPr lang="en-US" sz="2400" dirty="0">
                <a:solidFill>
                  <a:schemeClr val="tx2"/>
                </a:solidFill>
                <a:latin typeface="Fairwater Script" panose="020B0604020202020204" pitchFamily="2" charset="0"/>
              </a:rPr>
              <a:t>will largely depend on a change of culture among the researchers towards openness. Research funders, like the Commission, are increasingly committed to foster open access, data management along the </a:t>
            </a:r>
            <a:r>
              <a:rPr lang="en-US" sz="2400" dirty="0">
                <a:solidFill>
                  <a:schemeClr val="tx2"/>
                </a:solidFill>
              </a:rPr>
              <a:t>FAIR</a:t>
            </a:r>
            <a:r>
              <a:rPr lang="en-US" sz="2400" dirty="0">
                <a:solidFill>
                  <a:schemeClr val="tx2"/>
                </a:solidFill>
                <a:latin typeface="Fairwater Script" panose="020B0604020202020204" pitchFamily="2" charset="0"/>
              </a:rPr>
              <a:t> principles, as well as incentives and rewards.</a:t>
            </a:r>
            <a:endParaRPr lang="en-GB" sz="2400" dirty="0">
              <a:latin typeface="Fairwater Script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7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F7A557C-0E67-444A-5F04-20A18A2C4E62}"/>
              </a:ext>
            </a:extLst>
          </p:cNvPr>
          <p:cNvSpPr/>
          <p:nvPr/>
        </p:nvSpPr>
        <p:spPr>
          <a:xfrm>
            <a:off x="10189100" y="6008536"/>
            <a:ext cx="194099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DACA7-CF9C-A918-67DA-DE365D622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271" y="6031871"/>
            <a:ext cx="2028825" cy="76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3F84546-5137-0491-0B77-0A2F46A0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6" y="264689"/>
            <a:ext cx="11171274" cy="832536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dirty="0"/>
              <a:t>EOSC launch event in Vienna on 23 November 2018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51589B-21EB-BE20-E1B0-00CE6F884403}"/>
              </a:ext>
            </a:extLst>
          </p:cNvPr>
          <p:cNvSpPr/>
          <p:nvPr/>
        </p:nvSpPr>
        <p:spPr>
          <a:xfrm>
            <a:off x="1068572" y="1307026"/>
            <a:ext cx="985638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24B9C"/>
                </a:solidFill>
                <a:cs typeface="Arial" panose="020B0604020202020204" pitchFamily="34" charset="0"/>
              </a:rPr>
              <a:t>Symbolic start of the implementation phase 2018-2020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24B9C"/>
                </a:solidFill>
                <a:cs typeface="Arial" panose="020B0604020202020204" pitchFamily="34" charset="0"/>
              </a:rPr>
              <a:t>Interim EOSC governance structure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24B9C"/>
                </a:solidFill>
                <a:cs typeface="Arial" panose="020B0604020202020204" pitchFamily="34" charset="0"/>
              </a:rPr>
              <a:t>Preliminary prototype of the EOSC Portal for the researchers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24B9C"/>
                </a:solidFill>
                <a:cs typeface="Arial" panose="020B0604020202020204" pitchFamily="34" charset="0"/>
              </a:rPr>
              <a:t>Testimonials by the scientific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u="sng" dirty="0">
                <a:solidFill>
                  <a:srgbClr val="024B9C"/>
                </a:solidFill>
                <a:cs typeface="Arial" panose="020B0604020202020204" pitchFamily="34" charset="0"/>
              </a:rPr>
              <a:t>Vienna Declaration</a:t>
            </a:r>
            <a:endParaRPr lang="en-US" sz="2200" dirty="0">
              <a:solidFill>
                <a:srgbClr val="024B9C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5C89B3-A536-06E9-07D8-48D1671BA976}"/>
              </a:ext>
            </a:extLst>
          </p:cNvPr>
          <p:cNvSpPr/>
          <p:nvPr/>
        </p:nvSpPr>
        <p:spPr>
          <a:xfrm>
            <a:off x="3327991" y="4191463"/>
            <a:ext cx="819770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Commissioner Carlos Moedas</a:t>
            </a:r>
            <a:r>
              <a:rPr lang="en-US" sz="2200" dirty="0">
                <a:solidFill>
                  <a:srgbClr val="024B9C"/>
                </a:solidFill>
                <a:cs typeface="Arial" panose="020B0604020202020204" pitchFamily="34" charset="0"/>
              </a:rPr>
              <a:t>: </a:t>
            </a:r>
            <a:br>
              <a:rPr lang="en-US" sz="2200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024B9C"/>
                </a:solidFill>
                <a:cs typeface="Arial" panose="020B0604020202020204" pitchFamily="34" charset="0"/>
              </a:rPr>
              <a:t>“</a:t>
            </a:r>
            <a:r>
              <a:rPr lang="en-US" sz="2200" i="1" dirty="0">
                <a:solidFill>
                  <a:srgbClr val="024B9C"/>
                </a:solidFill>
                <a:cs typeface="Arial" panose="020B0604020202020204" pitchFamily="34" charset="0"/>
              </a:rPr>
              <a:t>The future of Europe will be open, digital, and interdisciplinary</a:t>
            </a:r>
            <a:r>
              <a:rPr lang="en-US" sz="2200" dirty="0">
                <a:solidFill>
                  <a:srgbClr val="024B9C"/>
                </a:solidFill>
                <a:cs typeface="Arial" panose="020B0604020202020204" pitchFamily="34" charset="0"/>
              </a:rPr>
              <a:t>" </a:t>
            </a:r>
          </a:p>
          <a:p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Director-General Jean-Eric Paquet (DG R&amp;I)</a:t>
            </a:r>
            <a:r>
              <a:rPr lang="en-US" sz="2200" dirty="0">
                <a:solidFill>
                  <a:srgbClr val="024B9C"/>
                </a:solidFill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24B9C"/>
                </a:solidFill>
                <a:cs typeface="Arial" panose="020B0604020202020204" pitchFamily="34" charset="0"/>
              </a:rPr>
              <a:t>“</a:t>
            </a:r>
            <a:r>
              <a:rPr lang="en-US" sz="2200" i="1" dirty="0">
                <a:solidFill>
                  <a:srgbClr val="024B9C"/>
                </a:solidFill>
                <a:cs typeface="Arial" panose="020B0604020202020204" pitchFamily="34" charset="0"/>
              </a:rPr>
              <a:t>FAIR is the common language of the science Cloud</a:t>
            </a:r>
            <a:r>
              <a:rPr lang="en-US" sz="2200" dirty="0">
                <a:solidFill>
                  <a:srgbClr val="024B9C"/>
                </a:solidFill>
                <a:cs typeface="Arial" panose="020B0604020202020204" pitchFamily="34" charset="0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24B9C"/>
                </a:solidFill>
                <a:cs typeface="Arial" panose="020B0604020202020204" pitchFamily="34" charset="0"/>
              </a:rPr>
              <a:t>“</a:t>
            </a:r>
            <a:r>
              <a:rPr lang="en-US" sz="2200" i="1" dirty="0">
                <a:solidFill>
                  <a:srgbClr val="024B9C"/>
                </a:solidFill>
                <a:cs typeface="Arial" panose="020B0604020202020204" pitchFamily="34" charset="0"/>
              </a:rPr>
              <a:t>Let's make the European research data commons a reality</a:t>
            </a:r>
            <a:r>
              <a:rPr lang="en-US" sz="2200" dirty="0">
                <a:solidFill>
                  <a:srgbClr val="024B9C"/>
                </a:solidFill>
                <a:cs typeface="Arial" panose="020B0604020202020204" pitchFamily="34" charset="0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24B9C"/>
                </a:solidFill>
                <a:cs typeface="Arial" panose="020B0604020202020204" pitchFamily="34" charset="0"/>
              </a:rPr>
              <a:t>“</a:t>
            </a:r>
            <a:r>
              <a:rPr lang="en-US" sz="2200" i="1" dirty="0">
                <a:solidFill>
                  <a:srgbClr val="024B9C"/>
                </a:solidFill>
                <a:cs typeface="Arial" panose="020B0604020202020204" pitchFamily="34" charset="0"/>
              </a:rPr>
              <a:t>The Science Cloud gives a lively example of </a:t>
            </a:r>
            <a:br>
              <a:rPr lang="en-US" sz="2200" i="1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sz="2200" i="1" dirty="0">
                <a:solidFill>
                  <a:srgbClr val="024B9C"/>
                </a:solidFill>
                <a:cs typeface="Arial" panose="020B0604020202020204" pitchFamily="34" charset="0"/>
              </a:rPr>
              <a:t>European co-design and co-creation</a:t>
            </a:r>
            <a:r>
              <a:rPr lang="en-US" sz="2200" dirty="0">
                <a:solidFill>
                  <a:srgbClr val="024B9C"/>
                </a:solidFill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92C199-9B11-3C30-8C81-2591E5AF9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050" y="1173908"/>
            <a:ext cx="2042114" cy="3033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EA3B7-7FE3-206E-9F3B-AF109FF46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39" y="3550427"/>
            <a:ext cx="2688323" cy="3180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FB3A94-DEAC-3249-89D7-8980E5825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8928" y="3003715"/>
            <a:ext cx="2877122" cy="11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8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F7A557C-0E67-444A-5F04-20A18A2C4E62}"/>
              </a:ext>
            </a:extLst>
          </p:cNvPr>
          <p:cNvSpPr/>
          <p:nvPr/>
        </p:nvSpPr>
        <p:spPr>
          <a:xfrm>
            <a:off x="10189100" y="6008536"/>
            <a:ext cx="194099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DACA7-CF9C-A918-67DA-DE365D622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271" y="6031871"/>
            <a:ext cx="2028825" cy="76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3F84546-5137-0491-0B77-0A2F46A0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545" y="264689"/>
            <a:ext cx="11087456" cy="832536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dirty="0"/>
              <a:t>2019: From where to start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BA6F36-19ED-1350-0BC0-552A73260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09" y="1082884"/>
            <a:ext cx="11660372" cy="578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66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F7A557C-0E67-444A-5F04-20A18A2C4E62}"/>
              </a:ext>
            </a:extLst>
          </p:cNvPr>
          <p:cNvSpPr/>
          <p:nvPr/>
        </p:nvSpPr>
        <p:spPr>
          <a:xfrm>
            <a:off x="10189100" y="6008536"/>
            <a:ext cx="194099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DACA7-CF9C-A918-67DA-DE365D622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271" y="6031871"/>
            <a:ext cx="2028825" cy="76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3F84546-5137-0491-0B77-0A2F46A0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545" y="264689"/>
            <a:ext cx="11087456" cy="832536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dirty="0"/>
              <a:t>The EOSC jigsaw puzzle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91548-9BB5-096D-2D94-7D465B9F1C8A}"/>
              </a:ext>
            </a:extLst>
          </p:cNvPr>
          <p:cNvSpPr/>
          <p:nvPr/>
        </p:nvSpPr>
        <p:spPr>
          <a:xfrm>
            <a:off x="711139" y="1569111"/>
            <a:ext cx="1102555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24B9C"/>
                </a:solidFill>
                <a:cs typeface="Arial" panose="020B0604020202020204" pitchFamily="34" charset="0"/>
              </a:rPr>
              <a:t>Being cross-border and cross-disciplinary by vision, </a:t>
            </a:r>
            <a:br>
              <a:rPr lang="en-US" sz="2400" b="1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24B9C"/>
                </a:solidFill>
                <a:cs typeface="Arial" panose="020B0604020202020204" pitchFamily="34" charset="0"/>
              </a:rPr>
              <a:t>EOSC addresses a multifaceted landscape: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Different practices and standards by different communities. Many bespoke </a:t>
            </a:r>
            <a:b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solutions. There is no ‘one-size-fits-all’ approach that can be applied to </a:t>
            </a:r>
            <a:b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interoperability, and composability of resources across disciplines.</a:t>
            </a:r>
            <a:r>
              <a:rPr lang="en-US" sz="2000" baseline="30000" dirty="0">
                <a:solidFill>
                  <a:srgbClr val="024B9C"/>
                </a:solidFill>
                <a:cs typeface="Arial" panose="020B0604020202020204" pitchFamily="34" charset="0"/>
              </a:rPr>
              <a:t>(1)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The components needed to create a first generation EOSC are largely </a:t>
            </a:r>
            <a:b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there but they are lost in fragmentation and spread over 28 Member </a:t>
            </a:r>
            <a:b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States and across different communities.</a:t>
            </a:r>
            <a:r>
              <a:rPr lang="en-US" sz="2000" baseline="30000" dirty="0">
                <a:solidFill>
                  <a:srgbClr val="024B9C"/>
                </a:solidFill>
                <a:cs typeface="Arial" panose="020B0604020202020204" pitchFamily="34" charset="0"/>
              </a:rPr>
              <a:t>(2)</a:t>
            </a:r>
            <a:endParaRPr lang="en-US" sz="2000" dirty="0">
              <a:solidFill>
                <a:srgbClr val="024B9C"/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Need to link resources, coordinate and agree about common specifications and standards and to enable brokering across disciplines to break down silos. </a:t>
            </a:r>
            <a:r>
              <a:rPr lang="en-US" sz="2000" baseline="30000" dirty="0">
                <a:solidFill>
                  <a:srgbClr val="024B9C"/>
                </a:solidFill>
                <a:cs typeface="Arial" panose="020B0604020202020204" pitchFamily="34" charset="0"/>
              </a:rPr>
              <a:t>(3)</a:t>
            </a:r>
          </a:p>
          <a:p>
            <a:r>
              <a:rPr lang="en-US" sz="2400" b="1" dirty="0">
                <a:solidFill>
                  <a:srgbClr val="024B9C"/>
                </a:solidFill>
                <a:cs typeface="Arial" panose="020B0604020202020204" pitchFamily="34" charset="0"/>
              </a:rPr>
              <a:t>We need to commence defragmentation actions immediately</a:t>
            </a:r>
            <a:r>
              <a:rPr lang="en-US" sz="2400" baseline="30000" dirty="0">
                <a:solidFill>
                  <a:srgbClr val="024B9C"/>
                </a:solidFill>
                <a:cs typeface="Arial" panose="020B0604020202020204" pitchFamily="34" charset="0"/>
              </a:rPr>
              <a:t> (2)</a:t>
            </a:r>
            <a:endParaRPr lang="en-US" sz="2400" b="1" dirty="0">
              <a:solidFill>
                <a:srgbClr val="024B9C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24B9C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6F9366-2F94-2FA5-DDD8-508449415EC1}"/>
              </a:ext>
            </a:extLst>
          </p:cNvPr>
          <p:cNvSpPr txBox="1"/>
          <p:nvPr/>
        </p:nvSpPr>
        <p:spPr>
          <a:xfrm>
            <a:off x="5400675" y="5903893"/>
            <a:ext cx="6791325" cy="95410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1400" u="sng" dirty="0"/>
              <a:t>Sources</a:t>
            </a:r>
            <a:r>
              <a:rPr lang="fr-BE" sz="1400" dirty="0"/>
              <a:t>: </a:t>
            </a:r>
          </a:p>
          <a:p>
            <a:r>
              <a:rPr lang="fr-BE" sz="1400" baseline="30000" dirty="0"/>
              <a:t>1</a:t>
            </a:r>
            <a:r>
              <a:rPr lang="fr-BE" sz="1400" dirty="0"/>
              <a:t> EOSC Future: D3.2a - EOSC Architecture and </a:t>
            </a:r>
            <a:r>
              <a:rPr lang="fr-BE" sz="1400" dirty="0" err="1"/>
              <a:t>Interoperability</a:t>
            </a:r>
            <a:r>
              <a:rPr lang="fr-BE" sz="1400" dirty="0"/>
              <a:t> (2022)</a:t>
            </a:r>
            <a:endParaRPr lang="en-I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BE" sz="1400" baseline="30000" dirty="0"/>
              <a:t>2</a:t>
            </a:r>
            <a:r>
              <a:rPr lang="fr-BE" sz="1400" dirty="0"/>
              <a:t> EC </a:t>
            </a:r>
            <a:r>
              <a:rPr lang="fr-BE" sz="1400" dirty="0" err="1"/>
              <a:t>study</a:t>
            </a:r>
            <a:r>
              <a:rPr lang="fr-BE" sz="1400" dirty="0"/>
              <a:t> </a:t>
            </a:r>
            <a:r>
              <a:rPr lang="fr-BE" sz="1400" dirty="0" err="1"/>
              <a:t>Realising</a:t>
            </a:r>
            <a:r>
              <a:rPr lang="fr-BE" sz="1400" dirty="0"/>
              <a:t> the EOSC (2016)</a:t>
            </a:r>
          </a:p>
          <a:p>
            <a:r>
              <a:rPr lang="fr-BE" sz="1400" baseline="30000" dirty="0"/>
              <a:t>3</a:t>
            </a:r>
            <a:r>
              <a:rPr lang="fr-BE" sz="1400" dirty="0"/>
              <a:t> EC </a:t>
            </a:r>
            <a:r>
              <a:rPr lang="fr-BE" sz="1400" dirty="0" err="1"/>
              <a:t>study</a:t>
            </a:r>
            <a:r>
              <a:rPr lang="fr-BE" sz="1400" dirty="0"/>
              <a:t> </a:t>
            </a:r>
            <a:r>
              <a:rPr lang="fr-BE" sz="1400" dirty="0" err="1"/>
              <a:t>Turning</a:t>
            </a:r>
            <a:r>
              <a:rPr lang="fr-BE" sz="1400" dirty="0"/>
              <a:t> FAIR </a:t>
            </a:r>
            <a:r>
              <a:rPr lang="fr-BE" sz="1400" dirty="0" err="1"/>
              <a:t>into</a:t>
            </a:r>
            <a:r>
              <a:rPr lang="fr-BE" sz="1400" dirty="0"/>
              <a:t> practice (2018)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635EF-C7F5-65AC-7B8A-2F7D01712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375" y="1201868"/>
            <a:ext cx="2581868" cy="296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2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B79CF00-49AB-D67D-10D2-603829B5D88B}"/>
              </a:ext>
            </a:extLst>
          </p:cNvPr>
          <p:cNvSpPr/>
          <p:nvPr/>
        </p:nvSpPr>
        <p:spPr>
          <a:xfrm>
            <a:off x="1215848" y="3429087"/>
            <a:ext cx="70967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cs typeface="Arial" panose="020B0604020202020204" pitchFamily="34" charset="0"/>
              </a:rPr>
              <a:t>EOSC: a process, not a project</a:t>
            </a:r>
            <a:endParaRPr lang="en-US" sz="2200" u="sng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cs typeface="Arial" panose="020B0604020202020204" pitchFamily="34" charset="0"/>
              </a:rPr>
              <a:t>EOSC is not a cloud “made in Brussels”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cs typeface="Arial" panose="020B0604020202020204" pitchFamily="34" charset="0"/>
              </a:rPr>
              <a:t>Vienna declaration: a landmark and a starting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cs typeface="Arial" panose="020B0604020202020204" pitchFamily="34" charset="0"/>
              </a:rPr>
              <a:t>Introduction to the governance 2019-2020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7A557C-0E67-444A-5F04-20A18A2C4E62}"/>
              </a:ext>
            </a:extLst>
          </p:cNvPr>
          <p:cNvSpPr/>
          <p:nvPr/>
        </p:nvSpPr>
        <p:spPr>
          <a:xfrm>
            <a:off x="10189100" y="6008536"/>
            <a:ext cx="194099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DACA7-CF9C-A918-67DA-DE365D622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271" y="6031871"/>
            <a:ext cx="2028825" cy="762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3F84546-5137-0491-0B77-0A2F46A0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80" y="114220"/>
            <a:ext cx="10867498" cy="832536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dirty="0"/>
              <a:t>Need for an “Architectures of knowledge: the EOSC”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A824040-F6B8-3D00-4903-A9E55A802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847" y="1405730"/>
            <a:ext cx="8247498" cy="1704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8FA4177-A1B5-6C63-5FE2-A8DF28F83BEE}"/>
              </a:ext>
            </a:extLst>
          </p:cNvPr>
          <p:cNvSpPr/>
          <p:nvPr/>
        </p:nvSpPr>
        <p:spPr>
          <a:xfrm>
            <a:off x="1215848" y="4807293"/>
            <a:ext cx="86405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cs typeface="Arial" panose="020B0604020202020204" pitchFamily="34" charset="0"/>
              </a:rPr>
              <a:t>Key issues: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EOSC as a key policy for creating a European research commons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Brokerage of different interests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Coordination of EOSC-related initiatives and projects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Moving to the operational phase of the implementation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Positioning the EOSC in a global and evolutive context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ECB0B93-C04D-9B12-8908-BB66E6F5B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220" y="1853824"/>
            <a:ext cx="3286125" cy="314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7F9485-2FF7-1B73-FF6B-F6952DBD2E5B}"/>
              </a:ext>
            </a:extLst>
          </p:cNvPr>
          <p:cNvSpPr txBox="1"/>
          <p:nvPr/>
        </p:nvSpPr>
        <p:spPr>
          <a:xfrm>
            <a:off x="3544" y="1409777"/>
            <a:ext cx="936330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BE" sz="2400" b="1" dirty="0"/>
              <a:t>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FF43E-C6F1-E991-6EAE-0EBC3AB67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7333" y="2234139"/>
            <a:ext cx="4912024" cy="1576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930C51-5EF7-63A6-2871-4A5D08C040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9163" y="1786378"/>
            <a:ext cx="22098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0EE57F-703D-7189-E04F-11BE06EED82E}"/>
              </a:ext>
            </a:extLst>
          </p:cNvPr>
          <p:cNvSpPr/>
          <p:nvPr/>
        </p:nvSpPr>
        <p:spPr>
          <a:xfrm>
            <a:off x="9888279" y="5656521"/>
            <a:ext cx="2303721" cy="1201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7A557C-0E67-444A-5F04-20A18A2C4E62}"/>
              </a:ext>
            </a:extLst>
          </p:cNvPr>
          <p:cNvSpPr/>
          <p:nvPr/>
        </p:nvSpPr>
        <p:spPr>
          <a:xfrm>
            <a:off x="10189100" y="6008536"/>
            <a:ext cx="194099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3F84546-5137-0491-0B77-0A2F46A0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79" y="114220"/>
            <a:ext cx="11108721" cy="832536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dirty="0"/>
              <a:t>How to build a Research Commons?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4F9ED5-44E7-2DD3-90A4-720D20748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78" y="1361152"/>
            <a:ext cx="5998005" cy="41365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0DBC2F-9795-468B-1B72-9B60E6270069}"/>
              </a:ext>
            </a:extLst>
          </p:cNvPr>
          <p:cNvSpPr/>
          <p:nvPr/>
        </p:nvSpPr>
        <p:spPr>
          <a:xfrm>
            <a:off x="1083278" y="5639203"/>
            <a:ext cx="5998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Conceptual models for global research data commons </a:t>
            </a:r>
            <a:b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based on best practices at international level </a:t>
            </a:r>
            <a:b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(including EOSC)</a:t>
            </a:r>
          </a:p>
          <a:p>
            <a:pPr algn="ctr"/>
            <a:r>
              <a:rPr lang="en-US" sz="1400" dirty="0">
                <a:solidFill>
                  <a:srgbClr val="024B9C"/>
                </a:solidFill>
                <a:cs typeface="Arial" panose="020B0604020202020204" pitchFamily="34" charset="0"/>
              </a:rPr>
              <a:t>Source: RDA GORC, https://doi.org/10.15497/RDA00087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4BBE05-0E8D-8999-3B74-D7BD521C7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739" y="1388063"/>
            <a:ext cx="4716115" cy="41096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0591162-6D9E-1C70-472C-637E5AF116B1}"/>
              </a:ext>
            </a:extLst>
          </p:cNvPr>
          <p:cNvSpPr/>
          <p:nvPr/>
        </p:nvSpPr>
        <p:spPr>
          <a:xfrm>
            <a:off x="7267801" y="5639203"/>
            <a:ext cx="4492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Design principles for common </a:t>
            </a:r>
            <a:b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European data spaces</a:t>
            </a:r>
            <a:b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24B9C"/>
                </a:solidFill>
                <a:cs typeface="Arial" panose="020B0604020202020204" pitchFamily="34" charset="0"/>
              </a:rPr>
              <a:t>(including EOSC)</a:t>
            </a:r>
          </a:p>
        </p:txBody>
      </p:sp>
    </p:spTree>
    <p:extLst>
      <p:ext uri="{BB962C8B-B14F-4D97-AF65-F5344CB8AC3E}">
        <p14:creationId xmlns:p14="http://schemas.microsoft.com/office/powerpoint/2010/main" val="77386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0EE57F-703D-7189-E04F-11BE06EED82E}"/>
              </a:ext>
            </a:extLst>
          </p:cNvPr>
          <p:cNvSpPr/>
          <p:nvPr/>
        </p:nvSpPr>
        <p:spPr>
          <a:xfrm>
            <a:off x="9888279" y="5656521"/>
            <a:ext cx="2303721" cy="1201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3F84546-5137-0491-0B77-0A2F46A0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79" y="114220"/>
            <a:ext cx="11108721" cy="832536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dirty="0"/>
              <a:t>Progress on EOSC Governance since 2018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C3AEC70-44C8-98D2-F1D1-9C50FA499A9E}"/>
              </a:ext>
            </a:extLst>
          </p:cNvPr>
          <p:cNvCxnSpPr>
            <a:endCxn id="9" idx="0"/>
          </p:cNvCxnSpPr>
          <p:nvPr/>
        </p:nvCxnSpPr>
        <p:spPr bwMode="auto">
          <a:xfrm>
            <a:off x="3862923" y="2383915"/>
            <a:ext cx="609" cy="323673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3977BB1-5B19-127B-67B6-9EEFCFB080FB}"/>
              </a:ext>
            </a:extLst>
          </p:cNvPr>
          <p:cNvSpPr txBox="1"/>
          <p:nvPr/>
        </p:nvSpPr>
        <p:spPr>
          <a:xfrm>
            <a:off x="254692" y="1423536"/>
            <a:ext cx="3629497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EOSC phase 1: </a:t>
            </a:r>
            <a:r>
              <a:rPr lang="fr-BE" sz="2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preparatory</a:t>
            </a:r>
            <a:endParaRPr lang="en-GB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25F7FD-7AB8-D657-9D8D-FF955BF90B30}"/>
              </a:ext>
            </a:extLst>
          </p:cNvPr>
          <p:cNvSpPr txBox="1"/>
          <p:nvPr/>
        </p:nvSpPr>
        <p:spPr>
          <a:xfrm>
            <a:off x="254691" y="1860695"/>
            <a:ext cx="3629497" cy="52322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2018 - 2020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775A0-4A90-D1D5-FB31-86BF60B93C40}"/>
              </a:ext>
            </a:extLst>
          </p:cNvPr>
          <p:cNvSpPr txBox="1"/>
          <p:nvPr/>
        </p:nvSpPr>
        <p:spPr>
          <a:xfrm>
            <a:off x="4129164" y="1428554"/>
            <a:ext cx="5184948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EOSC phase 2: </a:t>
            </a:r>
            <a:r>
              <a:rPr lang="fr-BE" sz="2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continued</a:t>
            </a:r>
            <a:r>
              <a:rPr lang="fr-BE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 EOSC </a:t>
            </a:r>
            <a:r>
              <a:rPr lang="fr-BE" sz="24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rollout</a:t>
            </a:r>
            <a:endParaRPr lang="en-GB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1D675-AA3E-12F7-1CF7-8E8C25A622FF}"/>
              </a:ext>
            </a:extLst>
          </p:cNvPr>
          <p:cNvSpPr txBox="1"/>
          <p:nvPr/>
        </p:nvSpPr>
        <p:spPr>
          <a:xfrm>
            <a:off x="4129163" y="1865713"/>
            <a:ext cx="5174313" cy="52322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2021 – 2027 (2030)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46818-F305-0B74-FBF6-D33DB06CD722}"/>
              </a:ext>
            </a:extLst>
          </p:cNvPr>
          <p:cNvSpPr txBox="1"/>
          <p:nvPr/>
        </p:nvSpPr>
        <p:spPr>
          <a:xfrm>
            <a:off x="2987876" y="5795595"/>
            <a:ext cx="325131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fr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fr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EOSC Phase 1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3rd EOSC </a:t>
            </a:r>
            <a:r>
              <a:rPr lang="fr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 </a:t>
            </a:r>
            <a:r>
              <a:rPr lang="fr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Presidency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EU)</a:t>
            </a:r>
          </a:p>
        </p:txBody>
      </p:sp>
      <p:sp>
        <p:nvSpPr>
          <p:cNvPr id="9" name="Flowchart: Summing Junction 8">
            <a:extLst>
              <a:ext uri="{FF2B5EF4-FFF2-40B4-BE49-F238E27FC236}">
                <a16:creationId xmlns:a16="http://schemas.microsoft.com/office/drawing/2014/main" id="{D65A85A2-011C-FF4A-D5B8-98B38F8B8FC2}"/>
              </a:ext>
            </a:extLst>
          </p:cNvPr>
          <p:cNvSpPr/>
          <p:nvPr/>
        </p:nvSpPr>
        <p:spPr>
          <a:xfrm>
            <a:off x="3789332" y="5620646"/>
            <a:ext cx="148399" cy="138566"/>
          </a:xfrm>
          <a:prstGeom prst="flowChartSummingJuncti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5AE13C-D5BE-A80E-BF52-308B160D5C6A}"/>
              </a:ext>
            </a:extLst>
          </p:cNvPr>
          <p:cNvCxnSpPr>
            <a:endCxn id="13" idx="0"/>
          </p:cNvCxnSpPr>
          <p:nvPr/>
        </p:nvCxnSpPr>
        <p:spPr bwMode="auto">
          <a:xfrm>
            <a:off x="230719" y="2383915"/>
            <a:ext cx="0" cy="3229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A5AC333-3598-572C-A325-608A3ED01E69}"/>
              </a:ext>
            </a:extLst>
          </p:cNvPr>
          <p:cNvSpPr txBox="1"/>
          <p:nvPr/>
        </p:nvSpPr>
        <p:spPr>
          <a:xfrm>
            <a:off x="16330" y="5784617"/>
            <a:ext cx="283319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fr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</a:t>
            </a:r>
            <a:r>
              <a:rPr lang="fr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r>
              <a:rPr lang="fr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Vienna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EOSC </a:t>
            </a:r>
            <a:r>
              <a:rPr lang="fr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(AT </a:t>
            </a:r>
            <a:r>
              <a:rPr lang="fr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Presidency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EU)</a:t>
            </a:r>
            <a:endParaRPr lang="fr-B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id="{C9FD99BA-3631-368A-FAE8-8972809F50D1}"/>
              </a:ext>
            </a:extLst>
          </p:cNvPr>
          <p:cNvSpPr/>
          <p:nvPr/>
        </p:nvSpPr>
        <p:spPr>
          <a:xfrm>
            <a:off x="156519" y="5613551"/>
            <a:ext cx="148399" cy="138566"/>
          </a:xfrm>
          <a:prstGeom prst="flowChartSummingJuncti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202B93-771D-1F23-FE09-4CAAFB288EFC}"/>
              </a:ext>
            </a:extLst>
          </p:cNvPr>
          <p:cNvSpPr txBox="1"/>
          <p:nvPr/>
        </p:nvSpPr>
        <p:spPr>
          <a:xfrm>
            <a:off x="319143" y="2728890"/>
            <a:ext cx="347018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Grants’ </a:t>
            </a:r>
            <a:r>
              <a:rPr lang="fr-BE" sz="20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approach</a:t>
            </a:r>
            <a:r>
              <a:rPr lang="fr-BE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 in H2020</a:t>
            </a:r>
            <a:endParaRPr lang="fr-BE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936D80-AC4E-F1F7-BE1B-10EDAE7EDCF7}"/>
              </a:ext>
            </a:extLst>
          </p:cNvPr>
          <p:cNvSpPr txBox="1"/>
          <p:nvPr/>
        </p:nvSpPr>
        <p:spPr>
          <a:xfrm>
            <a:off x="4114937" y="2728890"/>
            <a:ext cx="518853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Partnership</a:t>
            </a:r>
            <a:r>
              <a:rPr lang="fr-BE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BE" sz="20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approach</a:t>
            </a:r>
            <a:r>
              <a:rPr lang="fr-BE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 in Horizon Europe</a:t>
            </a:r>
            <a:endParaRPr lang="fr-BE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7D4891-092A-D965-FB04-F0BB7789D6C9}"/>
              </a:ext>
            </a:extLst>
          </p:cNvPr>
          <p:cNvSpPr txBox="1"/>
          <p:nvPr/>
        </p:nvSpPr>
        <p:spPr>
          <a:xfrm>
            <a:off x="304918" y="3127135"/>
            <a:ext cx="348441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latin typeface="Calibri" panose="020F0502020204030204" pitchFamily="34" charset="0"/>
              </a:rPr>
              <a:t>EOSC roadmap</a:t>
            </a:r>
            <a:br>
              <a:rPr lang="fr-BE" sz="2000" dirty="0">
                <a:latin typeface="Calibri" panose="020F0502020204030204" pitchFamily="34" charset="0"/>
              </a:rPr>
            </a:br>
            <a:r>
              <a:rPr lang="fr-BE" sz="2000" dirty="0">
                <a:latin typeface="Calibri" panose="020F0502020204030204" pitchFamily="34" charset="0"/>
              </a:rPr>
              <a:t>by the EC</a:t>
            </a:r>
            <a:endParaRPr lang="fr-BE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3F6645-2D22-2440-2591-60AB9FA58EE5}"/>
              </a:ext>
            </a:extLst>
          </p:cNvPr>
          <p:cNvSpPr txBox="1"/>
          <p:nvPr/>
        </p:nvSpPr>
        <p:spPr>
          <a:xfrm>
            <a:off x="4114926" y="3130674"/>
            <a:ext cx="518855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latin typeface="Calibri" panose="020F0502020204030204" pitchFamily="34" charset="0"/>
              </a:rPr>
              <a:t>S</a:t>
            </a:r>
            <a:r>
              <a:rPr lang="fr-BE" sz="2000" dirty="0">
                <a:latin typeface="Calibri" panose="020F0502020204030204" pitchFamily="34" charset="0"/>
              </a:rPr>
              <a:t>trategic </a:t>
            </a:r>
            <a:r>
              <a:rPr lang="fr-BE" sz="2000" b="1" dirty="0">
                <a:latin typeface="Calibri" panose="020F0502020204030204" pitchFamily="34" charset="0"/>
              </a:rPr>
              <a:t>R</a:t>
            </a:r>
            <a:r>
              <a:rPr lang="fr-BE" sz="2000" dirty="0">
                <a:latin typeface="Calibri" panose="020F0502020204030204" pitchFamily="34" charset="0"/>
              </a:rPr>
              <a:t>esearch &amp; </a:t>
            </a:r>
            <a:r>
              <a:rPr lang="fr-BE" sz="2000" b="1" dirty="0">
                <a:latin typeface="Calibri" panose="020F0502020204030204" pitchFamily="34" charset="0"/>
              </a:rPr>
              <a:t>I</a:t>
            </a:r>
            <a:r>
              <a:rPr lang="fr-BE" sz="2000" dirty="0">
                <a:latin typeface="Calibri" panose="020F0502020204030204" pitchFamily="34" charset="0"/>
              </a:rPr>
              <a:t>nnovation </a:t>
            </a:r>
            <a:r>
              <a:rPr lang="fr-BE" sz="2000" b="1" dirty="0">
                <a:latin typeface="Calibri" panose="020F0502020204030204" pitchFamily="34" charset="0"/>
              </a:rPr>
              <a:t>A</a:t>
            </a:r>
            <a:r>
              <a:rPr lang="fr-BE" sz="2000" dirty="0">
                <a:latin typeface="Calibri" panose="020F0502020204030204" pitchFamily="34" charset="0"/>
              </a:rPr>
              <a:t>genda (SRIA) by the EOSC </a:t>
            </a:r>
            <a:r>
              <a:rPr lang="fr-BE" sz="2000" dirty="0" err="1">
                <a:latin typeface="Calibri" panose="020F0502020204030204" pitchFamily="34" charset="0"/>
              </a:rPr>
              <a:t>community</a:t>
            </a:r>
            <a:endParaRPr lang="fr-BE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4F46E0-F3D2-CC47-65F8-4A393E598C1D}"/>
              </a:ext>
            </a:extLst>
          </p:cNvPr>
          <p:cNvSpPr txBox="1"/>
          <p:nvPr/>
        </p:nvSpPr>
        <p:spPr>
          <a:xfrm>
            <a:off x="319143" y="3842255"/>
            <a:ext cx="3470189" cy="1231106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Interim</a:t>
            </a:r>
            <a:r>
              <a:rPr lang="fr-BE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EOSC </a:t>
            </a:r>
            <a:r>
              <a:rPr lang="fr-BE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Governance</a:t>
            </a:r>
            <a:endParaRPr lang="fr-BE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(EC, Member States - Associated Countries, experts from the research community)</a:t>
            </a:r>
            <a:endParaRPr lang="fr-B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69981F-6BBD-ABDD-A530-C930BB486665}"/>
              </a:ext>
            </a:extLst>
          </p:cNvPr>
          <p:cNvSpPr txBox="1"/>
          <p:nvPr/>
        </p:nvSpPr>
        <p:spPr>
          <a:xfrm>
            <a:off x="4118529" y="3835160"/>
            <a:ext cx="5184947" cy="954107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EOSC </a:t>
            </a:r>
            <a:r>
              <a:rPr lang="fr-BE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Tripatite</a:t>
            </a:r>
            <a:r>
              <a:rPr lang="fr-BE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fr-BE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Governance</a:t>
            </a:r>
            <a:endParaRPr lang="fr-BE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(EC, Member States - Associated Countries, </a:t>
            </a:r>
            <a:b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EOSC Association)</a:t>
            </a:r>
            <a:endParaRPr lang="fr-B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35D249-58D4-D23F-076B-F8476135582B}"/>
              </a:ext>
            </a:extLst>
          </p:cNvPr>
          <p:cNvSpPr txBox="1"/>
          <p:nvPr/>
        </p:nvSpPr>
        <p:spPr>
          <a:xfrm>
            <a:off x="9517049" y="1416441"/>
            <a:ext cx="242026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EOSC phase 3</a:t>
            </a:r>
            <a:endParaRPr lang="en-GB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1CFA11-5C8B-58DD-70B1-4E08B372993A}"/>
              </a:ext>
            </a:extLst>
          </p:cNvPr>
          <p:cNvSpPr txBox="1"/>
          <p:nvPr/>
        </p:nvSpPr>
        <p:spPr>
          <a:xfrm>
            <a:off x="9517047" y="1853600"/>
            <a:ext cx="2420261" cy="523220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Post-2027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C24FA0-CB98-5E11-1DD8-E754260CF46A}"/>
              </a:ext>
            </a:extLst>
          </p:cNvPr>
          <p:cNvSpPr txBox="1"/>
          <p:nvPr/>
        </p:nvSpPr>
        <p:spPr>
          <a:xfrm>
            <a:off x="6377545" y="5795595"/>
            <a:ext cx="292593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fr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Preparatory</a:t>
            </a:r>
            <a:r>
              <a:rPr lang="fr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fr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EOSC post-2027</a:t>
            </a:r>
            <a:br>
              <a:rPr lang="fr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(SP </a:t>
            </a:r>
            <a:r>
              <a:rPr lang="fr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Presidency</a:t>
            </a:r>
            <a:r>
              <a:rPr lang="fr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EU)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7606BB5-86D2-307F-DDD7-85AFFB10932D}"/>
              </a:ext>
            </a:extLst>
          </p:cNvPr>
          <p:cNvCxnSpPr>
            <a:cxnSpLocks/>
          </p:cNvCxnSpPr>
          <p:nvPr/>
        </p:nvCxnSpPr>
        <p:spPr bwMode="auto">
          <a:xfrm>
            <a:off x="6659374" y="2360043"/>
            <a:ext cx="0" cy="33298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Flowchart: Summing Junction 28">
            <a:extLst>
              <a:ext uri="{FF2B5EF4-FFF2-40B4-BE49-F238E27FC236}">
                <a16:creationId xmlns:a16="http://schemas.microsoft.com/office/drawing/2014/main" id="{FBEC23B8-2F21-1B95-F40C-2FFBF2DD7390}"/>
              </a:ext>
            </a:extLst>
          </p:cNvPr>
          <p:cNvSpPr/>
          <p:nvPr/>
        </p:nvSpPr>
        <p:spPr>
          <a:xfrm>
            <a:off x="6585785" y="5629825"/>
            <a:ext cx="148399" cy="138566"/>
          </a:xfrm>
          <a:prstGeom prst="flowChartSummingJuncti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CA17820-C992-A614-0718-6EDC8B479D0D}"/>
              </a:ext>
            </a:extLst>
          </p:cNvPr>
          <p:cNvSpPr txBox="1">
            <a:spLocks/>
          </p:cNvSpPr>
          <p:nvPr/>
        </p:nvSpPr>
        <p:spPr>
          <a:xfrm>
            <a:off x="9509371" y="2720635"/>
            <a:ext cx="2442160" cy="39982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300" b="1" u="sng" dirty="0">
                <a:latin typeface="Arial"/>
                <a:cs typeface="Arial"/>
              </a:rPr>
              <a:t>Trends (tbc)</a:t>
            </a:r>
          </a:p>
          <a:p>
            <a:pPr marL="85725" indent="-85725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300" b="1" dirty="0">
                <a:latin typeface="Arial"/>
                <a:cs typeface="Arial"/>
              </a:rPr>
              <a:t>- Renewed EOSC Tripartite collaboration</a:t>
            </a:r>
          </a:p>
          <a:p>
            <a:pPr marL="85725" indent="-85725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300" b="1" dirty="0">
                <a:latin typeface="Arial"/>
                <a:cs typeface="Arial"/>
              </a:rPr>
              <a:t>- Strengthened participation of the Member States</a:t>
            </a:r>
            <a:endParaRPr lang="en-GB" sz="1300" b="1" dirty="0"/>
          </a:p>
          <a:p>
            <a:pPr marL="85725" indent="-85725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300" b="1" dirty="0">
                <a:latin typeface="Arial"/>
                <a:cs typeface="Arial"/>
              </a:rPr>
              <a:t>- Higher level of integration and synchronisation by the three Parties (at EU, national, Institutional levels)</a:t>
            </a:r>
          </a:p>
          <a:p>
            <a:pPr marL="85725" indent="-85725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300" b="1" dirty="0">
                <a:latin typeface="Arial"/>
                <a:cs typeface="Arial"/>
              </a:rPr>
              <a:t>- Flexibility matters as much as integration</a:t>
            </a:r>
            <a:endParaRPr lang="en-GB" sz="1300" b="1" dirty="0"/>
          </a:p>
          <a:p>
            <a:pPr marL="85725" indent="-85725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300" b="1" dirty="0">
                <a:latin typeface="Arial"/>
                <a:cs typeface="Arial"/>
              </a:rPr>
              <a:t>- Indirect management by an external entity of some/all EOSC Tasks  after 2027</a:t>
            </a:r>
            <a:endParaRPr lang="en-GB" sz="1300" b="1" dirty="0"/>
          </a:p>
        </p:txBody>
      </p:sp>
    </p:spTree>
    <p:extLst>
      <p:ext uri="{BB962C8B-B14F-4D97-AF65-F5344CB8AC3E}">
        <p14:creationId xmlns:p14="http://schemas.microsoft.com/office/powerpoint/2010/main" val="98653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3F84546-5137-0491-0B77-0A2F46A0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79" y="114220"/>
            <a:ext cx="11108721" cy="832536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dirty="0"/>
              <a:t>Political momentum towards EOSC gained since 2018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8DEDA-54BE-5E78-8279-588E8D6E0EF9}"/>
              </a:ext>
            </a:extLst>
          </p:cNvPr>
          <p:cNvSpPr/>
          <p:nvPr/>
        </p:nvSpPr>
        <p:spPr>
          <a:xfrm>
            <a:off x="1083279" y="1135263"/>
            <a:ext cx="8315903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EU political support: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24B9C"/>
                </a:solidFill>
                <a:cs typeface="Arial" panose="020B0604020202020204" pitchFamily="34" charset="0"/>
              </a:rPr>
              <a:t>2020</a:t>
            </a: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: Declaration “</a:t>
            </a:r>
            <a:r>
              <a:rPr lang="en-US" sz="2000" i="1" dirty="0">
                <a:solidFill>
                  <a:srgbClr val="024B9C"/>
                </a:solidFill>
                <a:cs typeface="Arial" panose="020B0604020202020204" pitchFamily="34" charset="0"/>
              </a:rPr>
              <a:t>Opening the Door to a World of FAIR Research Digital Objects - On the Threshold to the European Open Science Cloud</a:t>
            </a: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” by the DE Presidency of the EU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24B9C"/>
                </a:solidFill>
                <a:cs typeface="Arial" panose="020B0604020202020204" pitchFamily="34" charset="0"/>
              </a:rPr>
              <a:t>2021</a:t>
            </a: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: Declaration “</a:t>
            </a:r>
            <a:r>
              <a:rPr lang="en-US" sz="2000" i="1" dirty="0">
                <a:solidFill>
                  <a:srgbClr val="024B9C"/>
                </a:solidFill>
                <a:cs typeface="Arial" panose="020B0604020202020204" pitchFamily="34" charset="0"/>
              </a:rPr>
              <a:t>Riding the Next Wave of Research Data</a:t>
            </a: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” by the PT Presidency of the EU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24B9C"/>
                </a:solidFill>
                <a:cs typeface="Arial" panose="020B0604020202020204" pitchFamily="34" charset="0"/>
              </a:rPr>
              <a:t>2022</a:t>
            </a: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: Council conclusion on “</a:t>
            </a:r>
            <a:r>
              <a:rPr lang="en-US" sz="2000" i="1" dirty="0">
                <a:solidFill>
                  <a:srgbClr val="024B9C"/>
                </a:solidFill>
                <a:cs typeface="Arial" panose="020B0604020202020204" pitchFamily="34" charset="0"/>
              </a:rPr>
              <a:t>Research Infrastructures</a:t>
            </a: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” and the Brno declaration under the CZ Presidency of the EU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24B9C"/>
                </a:solidFill>
                <a:cs typeface="Arial" panose="020B0604020202020204" pitchFamily="34" charset="0"/>
              </a:rPr>
              <a:t>2023</a:t>
            </a: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: The Lund declaration by the Swedish presidency “</a:t>
            </a:r>
            <a:r>
              <a:rPr lang="en-US" sz="2000" dirty="0" err="1">
                <a:solidFill>
                  <a:srgbClr val="024B9C"/>
                </a:solidFill>
                <a:cs typeface="Arial" panose="020B0604020202020204" pitchFamily="34" charset="0"/>
              </a:rPr>
              <a:t>Maximising</a:t>
            </a: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 the Benefits of Research Data” (2023)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3769D-8F75-D80B-BF5D-410969805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607" y="1248198"/>
            <a:ext cx="977135" cy="8325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219741-DDDA-FB67-0338-99F1B9BC9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2867" y="2169018"/>
            <a:ext cx="1451789" cy="8118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585768-1744-F3BA-8DE7-7A42DC127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8179" y="3087175"/>
            <a:ext cx="811562" cy="9106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99DE3EA-4AD1-2D87-1179-94B85E1C6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264" y="4104154"/>
            <a:ext cx="1361392" cy="6166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9B80F5A-A511-5808-2BE5-AFAF0A951F17}"/>
              </a:ext>
            </a:extLst>
          </p:cNvPr>
          <p:cNvSpPr/>
          <p:nvPr/>
        </p:nvSpPr>
        <p:spPr>
          <a:xfrm>
            <a:off x="1083279" y="4909367"/>
            <a:ext cx="861998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Also important: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24B9C"/>
                </a:solidFill>
                <a:cs typeface="Arial" panose="020B0604020202020204" pitchFamily="34" charset="0"/>
              </a:rPr>
              <a:t>2021</a:t>
            </a: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: Council conclusions on “The future governance of the European Research Area (ERA)” under the Slovenian Presidency of the EU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24B9C"/>
                </a:solidFill>
                <a:cs typeface="Arial" panose="020B0604020202020204" pitchFamily="34" charset="0"/>
              </a:rPr>
              <a:t>2022</a:t>
            </a: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: Council conclusion on “</a:t>
            </a:r>
            <a:r>
              <a:rPr lang="en-US" sz="2000" i="1" dirty="0">
                <a:solidFill>
                  <a:srgbClr val="024B9C"/>
                </a:solidFill>
                <a:cs typeface="Arial" panose="020B0604020202020204" pitchFamily="34" charset="0"/>
              </a:rPr>
              <a:t>Research assessment and implementation of Open Science</a:t>
            </a: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” under the FR Presidency of the EU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E924C4-136B-5DE2-83A0-E082CA66FFD1}"/>
              </a:ext>
            </a:extLst>
          </p:cNvPr>
          <p:cNvSpPr/>
          <p:nvPr/>
        </p:nvSpPr>
        <p:spPr>
          <a:xfrm>
            <a:off x="9978179" y="6008536"/>
            <a:ext cx="2151917" cy="73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FE2980F-FAC4-983D-4E00-7808A24BB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8680" y="5957406"/>
            <a:ext cx="950559" cy="8147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9D67261-7209-05FA-5ABE-8C9361D161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8680" y="5111883"/>
            <a:ext cx="962473" cy="81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86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3F84546-5137-0491-0B77-0A2F46A0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375" y="126780"/>
            <a:ext cx="11108721" cy="832536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dirty="0"/>
              <a:t>EOSC-relevant policies, strategies and legislations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8DEDA-54BE-5E78-8279-588E8D6E0EF9}"/>
              </a:ext>
            </a:extLst>
          </p:cNvPr>
          <p:cNvSpPr/>
          <p:nvPr/>
        </p:nvSpPr>
        <p:spPr>
          <a:xfrm>
            <a:off x="732404" y="1271399"/>
            <a:ext cx="667848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EU level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24B9C"/>
                </a:solidFill>
                <a:cs typeface="Arial" panose="020B0604020202020204" pitchFamily="34" charset="0"/>
              </a:rPr>
              <a:t>2019: </a:t>
            </a: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Directive on open data and the re-use of public sector information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24B9C"/>
                </a:solidFill>
                <a:cs typeface="Arial" panose="020B0604020202020204" pitchFamily="34" charset="0"/>
              </a:rPr>
              <a:t>2020</a:t>
            </a: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: European strategy for data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24B9C"/>
                </a:solidFill>
                <a:cs typeface="Arial" panose="020B0604020202020204" pitchFamily="34" charset="0"/>
              </a:rPr>
              <a:t>2022</a:t>
            </a: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: Data act proposal by the EC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E924C4-136B-5DE2-83A0-E082CA66FFD1}"/>
              </a:ext>
            </a:extLst>
          </p:cNvPr>
          <p:cNvSpPr/>
          <p:nvPr/>
        </p:nvSpPr>
        <p:spPr>
          <a:xfrm>
            <a:off x="9978179" y="6008536"/>
            <a:ext cx="2151917" cy="73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44A0D-6EC3-CC29-DEEF-626B149B6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225" y="1017233"/>
            <a:ext cx="4676775" cy="5172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5CFA1D-F29A-D4F9-FD44-8B42199006B8}"/>
              </a:ext>
            </a:extLst>
          </p:cNvPr>
          <p:cNvSpPr/>
          <p:nvPr/>
        </p:nvSpPr>
        <p:spPr>
          <a:xfrm>
            <a:off x="732403" y="3429000"/>
            <a:ext cx="66784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b="1" dirty="0">
                <a:solidFill>
                  <a:srgbClr val="024B9C"/>
                </a:solidFill>
                <a:cs typeface="Arial" panose="020B0604020202020204" pitchFamily="34" charset="0"/>
              </a:rPr>
              <a:t>National policies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24B9C"/>
                </a:solidFill>
                <a:cs typeface="Arial" panose="020B0604020202020204" pitchFamily="34" charset="0"/>
              </a:rPr>
              <a:t>Open access to publications</a:t>
            </a: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: 23 out of 40 countries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24B9C"/>
                </a:solidFill>
                <a:cs typeface="Arial" panose="020B0604020202020204" pitchFamily="34" charset="0"/>
              </a:rPr>
              <a:t>Research data</a:t>
            </a: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: 10 out of 40 countries</a:t>
            </a:r>
          </a:p>
          <a:p>
            <a:pPr marL="265113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24B9C"/>
                </a:solidFill>
                <a:cs typeface="Arial" panose="020B0604020202020204" pitchFamily="34" charset="0"/>
              </a:rPr>
              <a:t>Open source software</a:t>
            </a: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: 6 out of 40 countries</a:t>
            </a: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rgbClr val="024B9C"/>
                </a:solidFill>
                <a:cs typeface="Arial" panose="020B0604020202020204" pitchFamily="34" charset="0"/>
              </a:rPr>
              <a:t>Services through EOSC</a:t>
            </a:r>
            <a:r>
              <a:rPr lang="en-US" sz="2000" dirty="0">
                <a:solidFill>
                  <a:srgbClr val="024B9C"/>
                </a:solidFill>
                <a:cs typeface="Arial" panose="020B0604020202020204" pitchFamily="34" charset="0"/>
              </a:rPr>
              <a:t>: 6 out of 40 countries</a:t>
            </a:r>
          </a:p>
          <a:p>
            <a:pPr marL="1881188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Source: </a:t>
            </a:r>
            <a:r>
              <a:rPr lang="en-US" b="1" dirty="0">
                <a:solidFill>
                  <a:srgbClr val="024B9C"/>
                </a:solidFill>
                <a:cs typeface="Arial" panose="020B0604020202020204" pitchFamily="34" charset="0"/>
              </a:rPr>
              <a:t>EOSC Observatory </a:t>
            </a:r>
            <a:b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developed by EOSC Future </a:t>
            </a:r>
            <a:b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rgbClr val="024B9C"/>
                </a:solidFill>
                <a:cs typeface="Arial" panose="020B0604020202020204" pitchFamily="34" charset="0"/>
              </a:rPr>
              <a:t>and launched in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6B2E2F-B041-A253-6921-E326A9DC9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69" y="5512568"/>
            <a:ext cx="1335003" cy="13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32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Concis">
  <a:themeElements>
    <a:clrScheme name="Science Europe 1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1-Template-PowerPoint.pptx" id="{36BBF9F6-8A6A-4FCD-9370-6E6FEA191B33}" vid="{C9000AD6-237D-418E-80E6-B310E3187C3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3D4B849144F479316E77584493845" ma:contentTypeVersion="2" ma:contentTypeDescription="Create a new document." ma:contentTypeScope="" ma:versionID="fcf530b34cd4787384eda720ed420116">
  <xsd:schema xmlns:xsd="http://www.w3.org/2001/XMLSchema" xmlns:xs="http://www.w3.org/2001/XMLSchema" xmlns:p="http://schemas.microsoft.com/office/2006/metadata/properties" xmlns:ns2="3f5ca06e-31a6-4144-b419-456062668ebf" targetNamespace="http://schemas.microsoft.com/office/2006/metadata/properties" ma:root="true" ma:fieldsID="a2d919ab736bc1d78a1a8d0025437eea" ns2:_="">
    <xsd:import namespace="3f5ca06e-31a6-4144-b419-456062668e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a06e-31a6-4144-b419-456062668e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F09EA6-D51B-4297-90C6-3D2341F850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ca06e-31a6-4144-b419-456062668e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594061-FD6D-4C00-9950-CF3C83FD01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A1110-171E-40DA-B449-B7475981C585}">
  <ds:schemaRefs>
    <ds:schemaRef ds:uri="http://purl.org/dc/elements/1.1/"/>
    <ds:schemaRef ds:uri="http://www.w3.org/XML/1998/namespace"/>
    <ds:schemaRef ds:uri="3f5ca06e-31a6-4144-b419-456062668ebf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6468</TotalTime>
  <Words>1822</Words>
  <Application>Microsoft Office PowerPoint</Application>
  <PresentationFormat>Widescreen</PresentationFormat>
  <Paragraphs>178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Courier New</vt:lpstr>
      <vt:lpstr>Fairwater Script</vt:lpstr>
      <vt:lpstr>Open Sans</vt:lpstr>
      <vt:lpstr>Poppins</vt:lpstr>
      <vt:lpstr>Poppins SemiBold</vt:lpstr>
      <vt:lpstr>Times New Roman</vt:lpstr>
      <vt:lpstr>Verdana</vt:lpstr>
      <vt:lpstr>Wingdings</vt:lpstr>
      <vt:lpstr>Wingdings 2</vt:lpstr>
      <vt:lpstr>Office Theme</vt:lpstr>
      <vt:lpstr>Concis</vt:lpstr>
      <vt:lpstr>Architectures of Knowledge:  the European Open Science Cloud (EOSC)</vt:lpstr>
      <vt:lpstr>EOSC launch event in Vienna on 23 November 2018 </vt:lpstr>
      <vt:lpstr>2019: From where to start ?</vt:lpstr>
      <vt:lpstr>The EOSC jigsaw puzzle</vt:lpstr>
      <vt:lpstr>Need for an “Architectures of knowledge: the EOSC”</vt:lpstr>
      <vt:lpstr>How to build a Research Commons?</vt:lpstr>
      <vt:lpstr>Progress on EOSC Governance since 2018</vt:lpstr>
      <vt:lpstr>Political momentum towards EOSC gained since 2018</vt:lpstr>
      <vt:lpstr>EOSC-relevant policies, strategies and legislations</vt:lpstr>
      <vt:lpstr>EOSC engagement since 2018</vt:lpstr>
      <vt:lpstr>Turning FAIR into practice: some examples</vt:lpstr>
      <vt:lpstr>Examples of open and FAIR thematic demonstrators</vt:lpstr>
      <vt:lpstr>EOSC Federation of research data infrastructures</vt:lpstr>
      <vt:lpstr>Conclusions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Novelties in the Open Science</dc:title>
  <dc:creator>SCHOUPPE M</dc:creator>
  <cp:lastModifiedBy>SCHOUPPE Michel (RTD)</cp:lastModifiedBy>
  <cp:revision>300</cp:revision>
  <dcterms:created xsi:type="dcterms:W3CDTF">2020-03-06T15:19:35Z</dcterms:created>
  <dcterms:modified xsi:type="dcterms:W3CDTF">2023-10-18T13:42:05Z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8</vt:lpwstr>
  </property>
  <property fmtid="{D5CDD505-2E9C-101B-9397-08002B2CF9AE}" pid="3" name="Jive_LatestUserAccountName">
    <vt:lpwstr>bjoerae</vt:lpwstr>
  </property>
  <property fmtid="{D5CDD505-2E9C-101B-9397-08002B2CF9AE}" pid="4" name="Offisync_ServerID">
    <vt:lpwstr>0d3b22a6-6203-4efc-8e8e-b5279256493b</vt:lpwstr>
  </property>
  <property fmtid="{D5CDD505-2E9C-101B-9397-08002B2CF9AE}" pid="5" name="Jive_VersionGuid">
    <vt:lpwstr>7d1dc9b1ab1c494c8c13a3581f7851d5</vt:lpwstr>
  </property>
  <property fmtid="{D5CDD505-2E9C-101B-9397-08002B2CF9AE}" pid="6" name="Offisync_UniqueId">
    <vt:lpwstr>223842</vt:lpwstr>
  </property>
  <property fmtid="{D5CDD505-2E9C-101B-9397-08002B2CF9AE}" pid="7" name="Offisync_ProviderInitializationData">
    <vt:lpwstr>https://webgate.ec.europa.eu/connected</vt:lpwstr>
  </property>
  <property fmtid="{D5CDD505-2E9C-101B-9397-08002B2CF9AE}" pid="8" name="Jive_ModifiedButNotPublished">
    <vt:lpwstr>True</vt:lpwstr>
  </property>
  <property fmtid="{D5CDD505-2E9C-101B-9397-08002B2CF9AE}" pid="9" name="Jive_PrevVersionNumber">
    <vt:lpwstr/>
  </property>
  <property fmtid="{D5CDD505-2E9C-101B-9397-08002B2CF9AE}" pid="10" name="Jive_VersionGuid_v2.5">
    <vt:lpwstr/>
  </property>
  <property fmtid="{D5CDD505-2E9C-101B-9397-08002B2CF9AE}" pid="11" name="Jive_LatestFileFullName">
    <vt:lpwstr/>
  </property>
  <property fmtid="{D5CDD505-2E9C-101B-9397-08002B2CF9AE}" pid="12" name="MSIP_Label_6bd9ddd1-4d20-43f6-abfa-fc3c07406f94_Enabled">
    <vt:lpwstr>true</vt:lpwstr>
  </property>
  <property fmtid="{D5CDD505-2E9C-101B-9397-08002B2CF9AE}" pid="13" name="MSIP_Label_6bd9ddd1-4d20-43f6-abfa-fc3c07406f94_SetDate">
    <vt:lpwstr>2022-09-26T07:16:18Z</vt:lpwstr>
  </property>
  <property fmtid="{D5CDD505-2E9C-101B-9397-08002B2CF9AE}" pid="14" name="MSIP_Label_6bd9ddd1-4d20-43f6-abfa-fc3c07406f94_Method">
    <vt:lpwstr>Standard</vt:lpwstr>
  </property>
  <property fmtid="{D5CDD505-2E9C-101B-9397-08002B2CF9AE}" pid="15" name="MSIP_Label_6bd9ddd1-4d20-43f6-abfa-fc3c07406f94_Name">
    <vt:lpwstr>Commission Use</vt:lpwstr>
  </property>
  <property fmtid="{D5CDD505-2E9C-101B-9397-08002B2CF9AE}" pid="16" name="MSIP_Label_6bd9ddd1-4d20-43f6-abfa-fc3c07406f94_SiteId">
    <vt:lpwstr>b24c8b06-522c-46fe-9080-70926f8dddb1</vt:lpwstr>
  </property>
  <property fmtid="{D5CDD505-2E9C-101B-9397-08002B2CF9AE}" pid="17" name="MSIP_Label_6bd9ddd1-4d20-43f6-abfa-fc3c07406f94_ActionId">
    <vt:lpwstr>5d4aa3eb-d2b8-46f1-ae1f-4941ea79f2cc</vt:lpwstr>
  </property>
  <property fmtid="{D5CDD505-2E9C-101B-9397-08002B2CF9AE}" pid="18" name="MSIP_Label_6bd9ddd1-4d20-43f6-abfa-fc3c07406f94_ContentBits">
    <vt:lpwstr>0</vt:lpwstr>
  </property>
  <property fmtid="{D5CDD505-2E9C-101B-9397-08002B2CF9AE}" pid="19" name="ContentTypeId">
    <vt:lpwstr>0x010100C2E3D4B849144F479316E77584493845</vt:lpwstr>
  </property>
</Properties>
</file>