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79" r:id="rId2"/>
    <p:sldMasterId id="2147483666" r:id="rId3"/>
  </p:sldMasterIdLst>
  <p:notesMasterIdLst>
    <p:notesMasterId r:id="rId18"/>
  </p:notesMasterIdLst>
  <p:handoutMasterIdLst>
    <p:handoutMasterId r:id="rId19"/>
  </p:handoutMasterIdLst>
  <p:sldIdLst>
    <p:sldId id="256" r:id="rId4"/>
    <p:sldId id="595" r:id="rId5"/>
    <p:sldId id="615" r:id="rId6"/>
    <p:sldId id="606" r:id="rId7"/>
    <p:sldId id="618" r:id="rId8"/>
    <p:sldId id="616" r:id="rId9"/>
    <p:sldId id="617" r:id="rId10"/>
    <p:sldId id="624" r:id="rId11"/>
    <p:sldId id="619" r:id="rId12"/>
    <p:sldId id="620" r:id="rId13"/>
    <p:sldId id="626" r:id="rId14"/>
    <p:sldId id="607" r:id="rId15"/>
    <p:sldId id="621" r:id="rId16"/>
    <p:sldId id="627" r:id="rId1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C743"/>
    <a:srgbClr val="CCFF33"/>
    <a:srgbClr val="FFFF66"/>
    <a:srgbClr val="EAB200"/>
    <a:srgbClr val="820000"/>
    <a:srgbClr val="E9D1DD"/>
    <a:srgbClr val="EDF0E4"/>
    <a:srgbClr val="E1F3E3"/>
    <a:srgbClr val="54E279"/>
    <a:srgbClr val="DAEB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8DFB2F-60F0-12DA-5FB0-054FF1B191C0}" v="44" dt="2023-03-21T13:07:19.443"/>
    <p1510:client id="{4E8579C8-C93D-29D4-BF1E-E85ACE59A626}" v="3" dt="2023-06-13T13:59:46.746"/>
    <p1510:client id="{70634E2C-A3CF-CDE0-72CB-963EACB680C9}" v="125" dt="2023-06-13T12:14:21.914"/>
    <p1510:client id="{8199592B-D3AC-6523-C6E3-5ED09A4F1BA6}" v="74" dt="2023-06-13T12:27:56.210"/>
    <p1510:client id="{87573B04-2F7A-7B1E-8D12-5EB660675607}" v="605" dt="2023-06-13T13:58:10.5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1092" autoAdjust="0"/>
  </p:normalViewPr>
  <p:slideViewPr>
    <p:cSldViewPr>
      <p:cViewPr varScale="1">
        <p:scale>
          <a:sx n="73" d="100"/>
          <a:sy n="73" d="100"/>
        </p:scale>
        <p:origin x="113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C40A9-08C3-4724-A237-E45774AC4231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22335-169D-4CA1-8517-4B66B21C7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015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B4546A2-3693-4674-8978-F3A065975DD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154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546A2-3693-4674-8978-F3A065975DD2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089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546A2-3693-4674-8978-F3A065975DD2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434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546A2-3693-4674-8978-F3A065975DD2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770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546A2-3693-4674-8978-F3A065975DD2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751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546A2-3693-4674-8978-F3A065975DD2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02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arkBlue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79512" y="324534"/>
            <a:ext cx="3672532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solidFill>
                  <a:schemeClr val="bg1"/>
                </a:solidFill>
              </a:rPr>
              <a:t>UCL OFFICE FOR OPEN SCIENCE AND SCHOLARSHIP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dirty="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2B5E5E-4689-49CD-AEC0-B1C1F4CF0DA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372AD-9D11-4FB0-849B-88BBE77E872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E5CBF-37EA-49BA-A281-D6CB1F8F960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BC536-C560-408C-9983-EB1D7B02F14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F73B1-DCE9-405B-906D-0AE9CBC0EC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7B15-A0B6-4AED-8A66-780F80A3DCE7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0450-2A6D-4435-9A8E-6AA590CF7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84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7B15-A0B6-4AED-8A66-780F80A3DCE7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0450-2A6D-4435-9A8E-6AA590CF7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82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7B15-A0B6-4AED-8A66-780F80A3DCE7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0450-2A6D-4435-9A8E-6AA590CF7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76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7B15-A0B6-4AED-8A66-780F80A3DCE7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0450-2A6D-4435-9A8E-6AA590CF7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080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7B15-A0B6-4AED-8A66-780F80A3DCE7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0450-2A6D-4435-9A8E-6AA590CF7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615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7B15-A0B6-4AED-8A66-780F80A3DCE7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0450-2A6D-4435-9A8E-6AA590CF7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32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5F890-8D52-4FFF-B166-9BAAAC9CA43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7B15-A0B6-4AED-8A66-780F80A3DCE7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0450-2A6D-4435-9A8E-6AA590CF7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293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7B15-A0B6-4AED-8A66-780F80A3DCE7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0450-2A6D-4435-9A8E-6AA590CF7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41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7B15-A0B6-4AED-8A66-780F80A3DCE7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0450-2A6D-4435-9A8E-6AA590CF7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730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7B15-A0B6-4AED-8A66-780F80A3DCE7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0450-2A6D-4435-9A8E-6AA590CF7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3414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7B15-A0B6-4AED-8A66-780F80A3DCE7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0450-2A6D-4435-9A8E-6AA590CF7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05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AF73-7E1C-40EA-B83D-C49275440487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20D8-E239-41DA-9FA7-3F227A2B49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01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AF73-7E1C-40EA-B83D-C49275440487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20D8-E239-41DA-9FA7-3F227A2B49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877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AF73-7E1C-40EA-B83D-C49275440487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20D8-E239-41DA-9FA7-3F227A2B49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540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AF73-7E1C-40EA-B83D-C49275440487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20D8-E239-41DA-9FA7-3F227A2B49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512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AF73-7E1C-40EA-B83D-C49275440487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20D8-E239-41DA-9FA7-3F227A2B49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235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2B5E5E-4689-49CD-AEC0-B1C1F4CF0DA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2357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AF73-7E1C-40EA-B83D-C49275440487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20D8-E239-41DA-9FA7-3F227A2B49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79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AF73-7E1C-40EA-B83D-C49275440487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20D8-E239-41DA-9FA7-3F227A2B49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686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AF73-7E1C-40EA-B83D-C49275440487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20D8-E239-41DA-9FA7-3F227A2B49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5582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AF73-7E1C-40EA-B83D-C49275440487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20D8-E239-41DA-9FA7-3F227A2B49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652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AF73-7E1C-40EA-B83D-C49275440487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20D8-E239-41DA-9FA7-3F227A2B49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222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AF73-7E1C-40EA-B83D-C49275440487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20D8-E239-41DA-9FA7-3F227A2B49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0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AA91C-341E-44D6-98C8-B2A88FC8BBE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14D68-F56A-4B27-81A6-4C6DF7B091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BE1BA-F27D-49FA-BECF-06F2795788D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6241B-8545-4649-81AE-0DA48C938C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B4F6C-FD61-4369-8707-A3770470D45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7904A-293F-409E-AEE5-C53255E41B0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AEBF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72B5E5E-4689-49CD-AEC0-B1C1F4CF0DA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29" name="Picture 13" descr="DarkBlue102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179388" y="188913"/>
            <a:ext cx="667798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bg1"/>
                </a:solidFill>
              </a:rPr>
              <a:t>UCL LCCOS – Library, Culture, Collections &amp; Open Science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78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37B15-A0B6-4AED-8A66-780F80A3DCE7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30450-2A6D-4435-9A8E-6AA590CF7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96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0AF73-7E1C-40EA-B83D-C49275440487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620D8-E239-41DA-9FA7-3F227A2B49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32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.ayris@ucl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unesdoc.unesco.org/ark:/48223/pf000037994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europeana.eu/e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leru.org/files/Sorbonne-declaration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535" y="2060848"/>
            <a:ext cx="8496300" cy="1008112"/>
          </a:xfrm>
        </p:spPr>
        <p:txBody>
          <a:bodyPr/>
          <a:lstStyle/>
          <a:p>
            <a:r>
              <a:rPr lang="en-US" dirty="0" smtClean="0"/>
              <a:t>The EOSC today and tomorrow:</a:t>
            </a:r>
            <a:br>
              <a:rPr lang="en-US" dirty="0" smtClean="0"/>
            </a:br>
            <a:r>
              <a:rPr lang="en-US" dirty="0" smtClean="0"/>
              <a:t>supporting </a:t>
            </a:r>
            <a:r>
              <a:rPr lang="en-GB" dirty="0" smtClean="0"/>
              <a:t>research</a:t>
            </a:r>
            <a:r>
              <a:rPr lang="en-GB" dirty="0"/>
              <a:t>, </a:t>
            </a:r>
            <a:r>
              <a:rPr lang="en-GB" dirty="0" smtClean="0"/>
              <a:t>innovation &amp; education </a:t>
            </a:r>
            <a:r>
              <a:rPr lang="en-GB" sz="3600" b="0" dirty="0"/>
              <a:t/>
            </a:r>
            <a:br>
              <a:rPr lang="en-GB" sz="3600" b="0" dirty="0"/>
            </a:br>
            <a:endParaRPr lang="en-GB" sz="3600" dirty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7625" y="3414930"/>
            <a:ext cx="8496300" cy="31824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Dr Paul Ayris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/>
              <a:t>Pro-Vice-Provost, LCCOS (Library, Culture, Collections &amp; Open Science)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endParaRPr lang="en-GB" sz="1900" dirty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/>
              <a:t>	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/>
              <a:t>E-mail: </a:t>
            </a:r>
            <a:r>
              <a:rPr lang="en-GB" sz="1900" dirty="0">
                <a:hlinkClick r:id="rId3"/>
              </a:rPr>
              <a:t>p.ayris@ucl.ac.uk</a:t>
            </a:r>
            <a:endParaRPr lang="en-GB" sz="1900" dirty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/>
              <a:t>Twitter: @ucylpay </a:t>
            </a:r>
            <a:endParaRPr lang="en-GB" sz="4000" dirty="0"/>
          </a:p>
          <a:p>
            <a:pPr eaLnBrk="1" hangingPunct="1">
              <a:lnSpc>
                <a:spcPct val="90000"/>
              </a:lnSpc>
            </a:pPr>
            <a:endParaRPr lang="en-GB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140347"/>
            <a:ext cx="1125491" cy="44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6237486"/>
            <a:ext cx="8489950" cy="576064"/>
          </a:xfrm>
        </p:spPr>
        <p:txBody>
          <a:bodyPr/>
          <a:lstStyle/>
          <a:p>
            <a:r>
              <a:rPr lang="en-GB" sz="2000" dirty="0" smtClean="0">
                <a:hlinkClick r:id="rId2"/>
              </a:rPr>
              <a:t>https</a:t>
            </a:r>
            <a:r>
              <a:rPr lang="en-GB" sz="2000" dirty="0">
                <a:hlinkClick r:id="rId2"/>
              </a:rPr>
              <a:t>://unesdoc.unesco.org/ark:/</a:t>
            </a:r>
            <a:r>
              <a:rPr lang="en-GB" sz="2000" dirty="0" smtClean="0">
                <a:hlinkClick r:id="rId2"/>
              </a:rPr>
              <a:t>48223/pf0000379949</a:t>
            </a:r>
            <a:r>
              <a:rPr lang="en-GB" sz="2000" dirty="0" smtClean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Aligned with the UNESCO Recommendation on Open Science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23504" t="19753" r="23932" b="9022"/>
          <a:stretch/>
        </p:blipFill>
        <p:spPr bwMode="auto">
          <a:xfrm>
            <a:off x="1403648" y="2059969"/>
            <a:ext cx="6075382" cy="41438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662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9834" y="1700808"/>
            <a:ext cx="4745752" cy="4536504"/>
          </a:xfrm>
        </p:spPr>
        <p:txBody>
          <a:bodyPr/>
          <a:lstStyle/>
          <a:p>
            <a:r>
              <a:rPr lang="en-GB" dirty="0" smtClean="0"/>
              <a:t>Encourages sharing as an intrinsic part of undertaking research activity</a:t>
            </a:r>
          </a:p>
          <a:p>
            <a:r>
              <a:rPr lang="en-GB" dirty="0" smtClean="0"/>
              <a:t>Avoids duplication of activity</a:t>
            </a:r>
          </a:p>
          <a:p>
            <a:pPr lvl="1"/>
            <a:r>
              <a:rPr lang="en-GB" dirty="0" smtClean="0"/>
              <a:t>Potentially speeding up research outcomes </a:t>
            </a:r>
          </a:p>
          <a:p>
            <a:pPr lvl="1"/>
            <a:r>
              <a:rPr lang="en-GB" dirty="0" smtClean="0"/>
              <a:t>Can result in cost savings</a:t>
            </a:r>
          </a:p>
          <a:p>
            <a:r>
              <a:rPr lang="en-GB" dirty="0" smtClean="0"/>
              <a:t>Supports equity in the research landscape</a:t>
            </a:r>
          </a:p>
          <a:p>
            <a:r>
              <a:rPr lang="en-GB" dirty="0" smtClean="0"/>
              <a:t>Helps to create a new research culture grounded in openness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830" y="1196752"/>
            <a:ext cx="3327834" cy="4437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0072" y="5796553"/>
            <a:ext cx="3834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John Flaxman: St Michael overcoming Satan, </a:t>
            </a:r>
            <a:r>
              <a:rPr lang="en-GB" sz="1600" dirty="0" err="1" smtClean="0"/>
              <a:t>Petworth</a:t>
            </a:r>
            <a:r>
              <a:rPr lang="en-GB" sz="1600" dirty="0" smtClean="0"/>
              <a:t> House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8319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775046"/>
            <a:ext cx="4176464" cy="4550426"/>
          </a:xfrm>
        </p:spPr>
        <p:txBody>
          <a:bodyPr/>
          <a:lstStyle/>
          <a:p>
            <a:r>
              <a:rPr lang="en-GB" dirty="0" smtClean="0"/>
              <a:t>Roads </a:t>
            </a:r>
            <a:r>
              <a:rPr lang="en-GB" dirty="0"/>
              <a:t>to </a:t>
            </a:r>
            <a:r>
              <a:rPr lang="en-GB" dirty="0" smtClean="0"/>
              <a:t>engagement</a:t>
            </a:r>
          </a:p>
          <a:p>
            <a:pPr lvl="1"/>
            <a:r>
              <a:rPr lang="en-US" dirty="0">
                <a:solidFill>
                  <a:srgbClr val="000000"/>
                </a:solidFill>
                <a:ea typeface="Calibri Light" panose="020F0302020204030204" pitchFamily="34" charset="0"/>
              </a:rPr>
              <a:t>U</a:t>
            </a:r>
            <a:r>
              <a:rPr lang="en-US" dirty="0" smtClean="0">
                <a:solidFill>
                  <a:srgbClr val="000000"/>
                </a:solidFill>
                <a:ea typeface="Calibri Light" panose="020F0302020204030204" pitchFamily="34" charset="0"/>
              </a:rPr>
              <a:t>ploading </a:t>
            </a:r>
            <a:r>
              <a:rPr lang="en-US" dirty="0">
                <a:solidFill>
                  <a:srgbClr val="000000"/>
                </a:solidFill>
                <a:ea typeface="Calibri Light" panose="020F0302020204030204" pitchFamily="34" charset="0"/>
              </a:rPr>
              <a:t>to EOSC was </a:t>
            </a:r>
            <a:r>
              <a:rPr lang="en-US" dirty="0" smtClean="0">
                <a:solidFill>
                  <a:srgbClr val="000000"/>
                </a:solidFill>
                <a:ea typeface="Calibri Light" panose="020F0302020204030204" pitchFamily="34" charset="0"/>
              </a:rPr>
              <a:t>iterative &amp; difficult? </a:t>
            </a:r>
          </a:p>
          <a:p>
            <a:r>
              <a:rPr lang="en-GB" dirty="0" smtClean="0"/>
              <a:t>Research Culture</a:t>
            </a:r>
          </a:p>
          <a:p>
            <a:pPr lvl="1"/>
            <a:r>
              <a:rPr lang="en-GB" dirty="0" smtClean="0"/>
              <a:t>Case for an EOSC-style aggregator fully accepted by all subject disciplines?</a:t>
            </a:r>
          </a:p>
          <a:p>
            <a:r>
              <a:rPr lang="en-GB" dirty="0" err="1" smtClean="0"/>
              <a:t>Europeana</a:t>
            </a:r>
            <a:r>
              <a:rPr lang="en-GB" dirty="0" smtClean="0"/>
              <a:t>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 Light" panose="020F0302020204030204" pitchFamily="34" charset="0"/>
                <a:hlinkClick r:id="rId2"/>
              </a:rPr>
              <a:t>https://www.europeana.eu/en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 Light" panose="020F0302020204030204" pitchFamily="34" charset="0"/>
              </a:rPr>
              <a:t> </a:t>
            </a:r>
            <a:r>
              <a:rPr lang="en-GB" dirty="0" smtClean="0"/>
              <a:t>has low visibility. How can we make the EOSC different?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648742"/>
          </a:xfrm>
        </p:spPr>
        <p:txBody>
          <a:bodyPr/>
          <a:lstStyle/>
          <a:p>
            <a:r>
              <a:rPr lang="en-GB" dirty="0" smtClean="0"/>
              <a:t>Challenges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49" y="1042846"/>
            <a:ext cx="4355001" cy="28449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88024" y="4050259"/>
            <a:ext cx="3834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Pathways…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465149" y="4521895"/>
            <a:ext cx="40293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Finance</a:t>
            </a:r>
          </a:p>
          <a:p>
            <a:pPr lvl="1"/>
            <a:r>
              <a:rPr lang="en-GB" sz="2400" dirty="0"/>
              <a:t>Not all universities can currently fund the necessary infrastructure </a:t>
            </a:r>
            <a:r>
              <a:rPr lang="en-GB" sz="2400" dirty="0" smtClean="0"/>
              <a:t>developments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95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EFC8BF-6E98-3EAD-8C56-AE159A45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534" y="2487738"/>
            <a:ext cx="3982475" cy="2592288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Global commitments</a:t>
            </a:r>
          </a:p>
          <a:p>
            <a:pPr lvl="1"/>
            <a:r>
              <a:rPr lang="en-GB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Sorbonne Declaration</a:t>
            </a:r>
          </a:p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The EOSC landscape</a:t>
            </a:r>
          </a:p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Benefits</a:t>
            </a:r>
          </a:p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Challenges</a:t>
            </a:r>
            <a:endParaRPr lang="en-US" dirty="0" smtClean="0">
              <a:solidFill>
                <a:schemeClr val="bg1">
                  <a:lumMod val="85000"/>
                </a:schemeClr>
              </a:solidFill>
              <a:cs typeface="Arial"/>
            </a:endParaRPr>
          </a:p>
          <a:p>
            <a:r>
              <a:rPr lang="en-US" dirty="0" smtClean="0">
                <a:cs typeface="Arial"/>
              </a:rPr>
              <a:t>Conclusions</a:t>
            </a:r>
            <a:endParaRPr lang="en-US" dirty="0"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EA9265-983D-8B98-B2DA-60482ECEC5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6951FF-5B10-E717-0CC5-AE6235CF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Contents</a:t>
            </a:r>
            <a:endParaRPr lang="en-US" dirty="0"/>
          </a:p>
        </p:txBody>
      </p:sp>
      <p:pic>
        <p:nvPicPr>
          <p:cNvPr id="10" name="Picture 10" descr="A picture containing building, outdoor, sky, stone&#10;&#10;Description automatically generated">
            <a:extLst>
              <a:ext uri="{FF2B5EF4-FFF2-40B4-BE49-F238E27FC236}">
                <a16:creationId xmlns:a16="http://schemas.microsoft.com/office/drawing/2014/main" id="{D0F02735-906F-A396-D24E-463F687C3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619010" y="2227928"/>
            <a:ext cx="4146139" cy="31119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12596" y="5998746"/>
            <a:ext cx="3834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UCL - University College London (1826)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4483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167" y="1908513"/>
            <a:ext cx="4313808" cy="3593273"/>
          </a:xfrm>
        </p:spPr>
        <p:txBody>
          <a:bodyPr/>
          <a:lstStyle/>
          <a:p>
            <a:r>
              <a:rPr lang="en-GB" dirty="0" smtClean="0"/>
              <a:t>EOSC has enormous potential to enrich research, innovation &amp; education</a:t>
            </a:r>
          </a:p>
          <a:p>
            <a:r>
              <a:rPr lang="en-GB" dirty="0" smtClean="0"/>
              <a:t>Supports the global UNESCO Open Science Recommendation </a:t>
            </a:r>
          </a:p>
          <a:p>
            <a:r>
              <a:rPr lang="en-GB" dirty="0" smtClean="0"/>
              <a:t>Helps to deliver a change in research culture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Some challenges remain as the EOSC grows in scope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864766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13849"/>
            <a:ext cx="3473069" cy="4387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9408" y="5661248"/>
            <a:ext cx="383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Raphael: St George and the Dragon. Louvre/Albertina Exhibition </a:t>
            </a:r>
          </a:p>
          <a:p>
            <a:r>
              <a:rPr lang="en-GB" sz="1600" dirty="0" smtClean="0"/>
              <a:t>(Vienna, November 2017)</a:t>
            </a:r>
            <a:endParaRPr lang="en-US" sz="1600" dirty="0"/>
          </a:p>
        </p:txBody>
      </p:sp>
      <p:sp>
        <p:nvSpPr>
          <p:cNvPr id="7" name="Right Arrow 6"/>
          <p:cNvSpPr/>
          <p:nvPr/>
        </p:nvSpPr>
        <p:spPr>
          <a:xfrm>
            <a:off x="1115616" y="4998544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39752" y="505619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SHARING</a:t>
            </a:r>
          </a:p>
        </p:txBody>
      </p:sp>
    </p:spTree>
    <p:extLst>
      <p:ext uri="{BB962C8B-B14F-4D97-AF65-F5344CB8AC3E}">
        <p14:creationId xmlns:p14="http://schemas.microsoft.com/office/powerpoint/2010/main" val="120991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EFC8BF-6E98-3EAD-8C56-AE159A45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534" y="2487738"/>
            <a:ext cx="3982475" cy="2592288"/>
          </a:xfrm>
        </p:spPr>
        <p:txBody>
          <a:bodyPr/>
          <a:lstStyle/>
          <a:p>
            <a:r>
              <a:rPr lang="en-GB" dirty="0" smtClean="0">
                <a:cs typeface="Arial"/>
              </a:rPr>
              <a:t>Global commitments</a:t>
            </a:r>
          </a:p>
          <a:p>
            <a:pPr lvl="1"/>
            <a:r>
              <a:rPr lang="en-GB" dirty="0" smtClean="0">
                <a:cs typeface="Arial"/>
              </a:rPr>
              <a:t>Sorbonne Declaration</a:t>
            </a:r>
          </a:p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The EOSC landscape</a:t>
            </a:r>
          </a:p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Benefits</a:t>
            </a:r>
          </a:p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Challenges</a:t>
            </a:r>
            <a:endParaRPr lang="en-US" dirty="0" smtClean="0">
              <a:solidFill>
                <a:schemeClr val="bg1">
                  <a:lumMod val="85000"/>
                </a:schemeClr>
              </a:solidFill>
              <a:cs typeface="Arial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Conclusions</a:t>
            </a:r>
            <a:endParaRPr lang="en-US" dirty="0">
              <a:solidFill>
                <a:schemeClr val="bg1">
                  <a:lumMod val="85000"/>
                </a:schemeClr>
              </a:solidFill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EA9265-983D-8B98-B2DA-60482ECEC5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6951FF-5B10-E717-0CC5-AE6235CF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Contents</a:t>
            </a:r>
            <a:endParaRPr lang="en-US" dirty="0"/>
          </a:p>
        </p:txBody>
      </p:sp>
      <p:pic>
        <p:nvPicPr>
          <p:cNvPr id="10" name="Picture 10" descr="A picture containing building, outdoor, sky, stone&#10;&#10;Description automatically generated">
            <a:extLst>
              <a:ext uri="{FF2B5EF4-FFF2-40B4-BE49-F238E27FC236}">
                <a16:creationId xmlns:a16="http://schemas.microsoft.com/office/drawing/2014/main" id="{D0F02735-906F-A396-D24E-463F687C3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619010" y="2227928"/>
            <a:ext cx="4146139" cy="31119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12596" y="5998746"/>
            <a:ext cx="3834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UCL - University College London (1826)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66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894" y="2060848"/>
            <a:ext cx="3168351" cy="3794819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Led by UCL on behalf of LERU</a:t>
            </a:r>
          </a:p>
          <a:p>
            <a:r>
              <a:rPr lang="en-GB" dirty="0" smtClean="0"/>
              <a:t>Statement of principles</a:t>
            </a:r>
          </a:p>
          <a:p>
            <a:r>
              <a:rPr lang="en-GB" dirty="0" smtClean="0"/>
              <a:t>University commitments</a:t>
            </a:r>
          </a:p>
          <a:p>
            <a:r>
              <a:rPr lang="en-GB" dirty="0" smtClean="0"/>
              <a:t>Call for global research community to adopt</a:t>
            </a:r>
          </a:p>
          <a:p>
            <a:r>
              <a:rPr lang="en-GB" dirty="0" smtClean="0"/>
              <a:t>Supporting actions at (inter)national levels</a:t>
            </a:r>
          </a:p>
          <a:p>
            <a:r>
              <a:rPr lang="en-GB" u="sng" dirty="0">
                <a:hlinkClick r:id="rId2"/>
              </a:rPr>
              <a:t>https://www.leru.org/files/Sorbonne-declaration.pdf</a:t>
            </a:r>
            <a:endParaRPr lang="en-US" b="1" dirty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19337" t="24692" r="20940" b="5983"/>
          <a:stretch/>
        </p:blipFill>
        <p:spPr bwMode="auto">
          <a:xfrm>
            <a:off x="3779912" y="1988840"/>
            <a:ext cx="5184576" cy="37948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3555" y="90872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GB" sz="3200" dirty="0" smtClean="0"/>
              <a:t>Sorbonne Declaration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729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936774"/>
          </a:xfrm>
        </p:spPr>
        <p:txBody>
          <a:bodyPr/>
          <a:lstStyle/>
          <a:p>
            <a:r>
              <a:rPr lang="en-GB" dirty="0" smtClean="0"/>
              <a:t>Key clauses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24145" t="24311" r="23718" b="35613"/>
          <a:stretch/>
        </p:blipFill>
        <p:spPr bwMode="auto">
          <a:xfrm>
            <a:off x="395536" y="1556792"/>
            <a:ext cx="8248091" cy="45365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729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EFC8BF-6E98-3EAD-8C56-AE159A45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534" y="2487738"/>
            <a:ext cx="3982475" cy="2592288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Global commitments</a:t>
            </a:r>
          </a:p>
          <a:p>
            <a:pPr lvl="1"/>
            <a:r>
              <a:rPr lang="en-GB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Sorbonne Declaration</a:t>
            </a:r>
          </a:p>
          <a:p>
            <a:r>
              <a:rPr lang="en-GB" dirty="0" smtClean="0">
                <a:cs typeface="Arial"/>
              </a:rPr>
              <a:t>The EOSC landscape</a:t>
            </a:r>
          </a:p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Benefits</a:t>
            </a:r>
          </a:p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Challenges</a:t>
            </a:r>
            <a:endParaRPr lang="en-US" dirty="0" smtClean="0">
              <a:solidFill>
                <a:schemeClr val="bg1">
                  <a:lumMod val="85000"/>
                </a:schemeClr>
              </a:solidFill>
              <a:cs typeface="Arial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Conclusions</a:t>
            </a:r>
            <a:endParaRPr lang="en-US" dirty="0">
              <a:solidFill>
                <a:schemeClr val="bg1">
                  <a:lumMod val="85000"/>
                </a:schemeClr>
              </a:solidFill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EA9265-983D-8B98-B2DA-60482ECEC5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6951FF-5B10-E717-0CC5-AE6235CF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Contents</a:t>
            </a:r>
            <a:endParaRPr lang="en-US" dirty="0"/>
          </a:p>
        </p:txBody>
      </p:sp>
      <p:pic>
        <p:nvPicPr>
          <p:cNvPr id="10" name="Picture 10" descr="A picture containing building, outdoor, sky, stone&#10;&#10;Description automatically generated">
            <a:extLst>
              <a:ext uri="{FF2B5EF4-FFF2-40B4-BE49-F238E27FC236}">
                <a16:creationId xmlns:a16="http://schemas.microsoft.com/office/drawing/2014/main" id="{D0F02735-906F-A396-D24E-463F687C3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619010" y="2227928"/>
            <a:ext cx="4146139" cy="31119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12596" y="5998746"/>
            <a:ext cx="3834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UCL - University College London (1826)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8801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74" y="908720"/>
            <a:ext cx="7986819" cy="5760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2312" y="6023029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Core (green)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3960" y="134915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Exchange (</a:t>
            </a:r>
            <a:r>
              <a:rPr lang="en-GB" dirty="0" smtClean="0"/>
              <a:t>blue)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8144" y="148478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Interoperability (grey)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884" y="285293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Support (orange)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36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11560" y="1196752"/>
            <a:ext cx="74168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EOSC architecture</a:t>
            </a:r>
            <a:endParaRPr lang="en-GB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EOSC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Exchange (blue) includes services and data sources 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onboarded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to EOSC by research infrastructures, clusters and projects, serving the needs of one or more research communities as well as the general public and private sector.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EOSC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Core (green) contains enabling services required to operate the EOSC and the coordination functions.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EOSC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Interoperability Framework (grey) identifies standards and guidelines that each service can and should comply with to increase the ability of users to connect services into more powerful and useful combinations.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EOSC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Support activities (orange) complement the other services and include services such as training and the Digital Innovation Hub. </a:t>
            </a:r>
          </a:p>
        </p:txBody>
      </p:sp>
    </p:spTree>
    <p:extLst>
      <p:ext uri="{BB962C8B-B14F-4D97-AF65-F5344CB8AC3E}">
        <p14:creationId xmlns:p14="http://schemas.microsoft.com/office/powerpoint/2010/main" val="45483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On-boarding workflow for EOSC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923" t="18424" r="7051" b="17759"/>
          <a:stretch/>
        </p:blipFill>
        <p:spPr bwMode="auto">
          <a:xfrm>
            <a:off x="362707" y="2205038"/>
            <a:ext cx="8424936" cy="3528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554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EFC8BF-6E98-3EAD-8C56-AE159A45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534" y="2487738"/>
            <a:ext cx="3982475" cy="2592288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Global commitments</a:t>
            </a:r>
          </a:p>
          <a:p>
            <a:pPr lvl="1"/>
            <a:r>
              <a:rPr lang="en-GB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Sorbonne Declaration</a:t>
            </a:r>
          </a:p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The EOSC landscape</a:t>
            </a:r>
          </a:p>
          <a:p>
            <a:r>
              <a:rPr lang="en-GB" dirty="0" smtClean="0">
                <a:cs typeface="Arial"/>
              </a:rPr>
              <a:t>Benefits</a:t>
            </a:r>
          </a:p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Challenges</a:t>
            </a:r>
            <a:endParaRPr lang="en-US" dirty="0" smtClean="0">
              <a:solidFill>
                <a:schemeClr val="bg1">
                  <a:lumMod val="85000"/>
                </a:schemeClr>
              </a:solidFill>
              <a:cs typeface="Arial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Conclusions</a:t>
            </a:r>
            <a:endParaRPr lang="en-US" dirty="0">
              <a:solidFill>
                <a:schemeClr val="bg1">
                  <a:lumMod val="85000"/>
                </a:schemeClr>
              </a:solidFill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EA9265-983D-8B98-B2DA-60482ECEC5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6951FF-5B10-E717-0CC5-AE6235CF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Contents</a:t>
            </a:r>
            <a:endParaRPr lang="en-US" dirty="0"/>
          </a:p>
        </p:txBody>
      </p:sp>
      <p:pic>
        <p:nvPicPr>
          <p:cNvPr id="10" name="Picture 10" descr="A picture containing building, outdoor, sky, stone&#10;&#10;Description automatically generated">
            <a:extLst>
              <a:ext uri="{FF2B5EF4-FFF2-40B4-BE49-F238E27FC236}">
                <a16:creationId xmlns:a16="http://schemas.microsoft.com/office/drawing/2014/main" id="{D0F02735-906F-A396-D24E-463F687C3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619010" y="2227928"/>
            <a:ext cx="4146139" cy="31119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12596" y="5998746"/>
            <a:ext cx="3834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UCL - University College London (1826)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6415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L Library Services">
  <a:themeElements>
    <a:clrScheme name="UCL Library Services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UCL Library Servic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CL Library Servi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10494</TotalTime>
  <Words>472</Words>
  <Application>Microsoft Office PowerPoint</Application>
  <PresentationFormat>On-screen Show (4:3)</PresentationFormat>
  <Paragraphs>107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UCL Library Services</vt:lpstr>
      <vt:lpstr>1_Custom Design</vt:lpstr>
      <vt:lpstr>Custom Design</vt:lpstr>
      <vt:lpstr>The EOSC today and tomorrow: supporting research, innovation &amp; education  </vt:lpstr>
      <vt:lpstr>Contents</vt:lpstr>
      <vt:lpstr>PowerPoint Presentation</vt:lpstr>
      <vt:lpstr>Key clauses </vt:lpstr>
      <vt:lpstr>Contents</vt:lpstr>
      <vt:lpstr>PowerPoint Presentation</vt:lpstr>
      <vt:lpstr>PowerPoint Presentation</vt:lpstr>
      <vt:lpstr>The On-boarding workflow for EOSC</vt:lpstr>
      <vt:lpstr>Contents</vt:lpstr>
      <vt:lpstr>Aligned with the UNESCO Recommendation on Open Science</vt:lpstr>
      <vt:lpstr>Benefits</vt:lpstr>
      <vt:lpstr>Challenges</vt:lpstr>
      <vt:lpstr>Contents</vt:lpstr>
      <vt:lpstr>Conclusions</vt:lpstr>
    </vt:vector>
  </TitlesOfParts>
  <Company>University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&lt;title&gt;</dc:title>
  <dc:creator>ucylpay</dc:creator>
  <cp:lastModifiedBy>Ayris, Paul</cp:lastModifiedBy>
  <cp:revision>943</cp:revision>
  <dcterms:created xsi:type="dcterms:W3CDTF">2007-07-09T08:18:27Z</dcterms:created>
  <dcterms:modified xsi:type="dcterms:W3CDTF">2023-10-12T16:14:06Z</dcterms:modified>
</cp:coreProperties>
</file>